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2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2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37D74-5692-0F43-A6B6-908BB2E8A9E6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2C73-8136-A74F-96AB-C3CF282D4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B2338-4FF7-514D-BFAE-677553D82B5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Holt, Rinehart and Winston’s </a:t>
            </a:r>
            <a:r>
              <a:rPr lang="en-US" i="1">
                <a:ea typeface="ＭＳ Ｐゴシック" charset="-128"/>
              </a:rPr>
              <a:t>Cells, Heredity and Classification</a:t>
            </a:r>
            <a:r>
              <a:rPr lang="en-US">
                <a:ea typeface="ＭＳ Ｐゴシック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First emphasize two examples of the first concept; have students extract key structural features of concept while de-emphasizing superficial details that might distract from concept. Then present two examples of second concept, follow same process. Then across concepts.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56904-E1B7-CE4C-B99F-DBE18191E34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5BAE0F-BDFA-684B-B033-9A6C5C8CCB2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Within comparisons help students focus on the critical features of the category, abstract away from details of case. In this comparison, emphasizes traits vary, humans select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89AEA0-5C90-9444-86EA-49D7A38E968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A76092-DEDF-E044-A22C-3EC5E4E38E1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00F6B-3B7B-6A47-9153-BB00820C470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Emphasize traits vary, nature “selects” based on rate of successfully reproducing and offspring surviving to adulthood</a:t>
            </a: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18F210-D90C-904D-BC93-6AE02B59F8B8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Same: traits vary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Different: Mechanism determining which get to reproduce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DD75AD-7B94-824B-8BDB-5C145D3A410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D3A0C0-1177-524A-BE97-1F2285DF5B7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7B3688-1C67-3840-A3C7-B518F475A9E5}" type="datetimeFigureOut">
              <a:rPr lang="en-US" smtClean="0"/>
              <a:pPr/>
              <a:t>5/29/12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DDC14FF-BDD7-9040-AE06-130A6AC9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???" TargetMode="External"/><Relationship Id="rId5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???" TargetMode="External"/><Relationship Id="rId5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12519"/>
            <a:ext cx="8458200" cy="2275482"/>
          </a:xfrm>
        </p:spPr>
        <p:txBody>
          <a:bodyPr>
            <a:noAutofit/>
          </a:bodyPr>
          <a:lstStyle/>
          <a:p>
            <a:r>
              <a:rPr lang="en-US" dirty="0" smtClean="0"/>
              <a:t>Scaffolding Middle School Science Learning with Contrasting 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48920"/>
            <a:ext cx="4953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Alicia Chang</a:t>
            </a:r>
          </a:p>
          <a:p>
            <a:r>
              <a:rPr lang="en-US" dirty="0" smtClean="0"/>
              <a:t>Timothy J. </a:t>
            </a:r>
            <a:r>
              <a:rPr lang="en-US" dirty="0" err="1" smtClean="0"/>
              <a:t>Nokes</a:t>
            </a:r>
            <a:endParaRPr lang="en-US" dirty="0" smtClean="0"/>
          </a:p>
          <a:p>
            <a:r>
              <a:rPr lang="en-US" dirty="0" smtClean="0"/>
              <a:t>Christian D. </a:t>
            </a:r>
            <a:r>
              <a:rPr lang="en-US" dirty="0" err="1" smtClean="0"/>
              <a:t>Schunn</a:t>
            </a:r>
            <a:endParaRPr lang="en-US" dirty="0" smtClean="0"/>
          </a:p>
          <a:p>
            <a:r>
              <a:rPr lang="en-US" sz="2800" dirty="0" smtClean="0">
                <a:solidFill>
                  <a:srgbClr val="000090"/>
                </a:solidFill>
              </a:rPr>
              <a:t>University of Pittsburgh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01520"/>
            <a:ext cx="81915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065084"/>
            <a:ext cx="27051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982"/>
            <a:ext cx="8229600" cy="1066800"/>
          </a:xfrm>
        </p:spPr>
        <p:txBody>
          <a:bodyPr/>
          <a:lstStyle/>
          <a:p>
            <a:r>
              <a:rPr lang="en-US" dirty="0" smtClean="0"/>
              <a:t>Scaffolding Science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8782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Comparison and contrast guides learners to similar and different features.</a:t>
            </a:r>
          </a:p>
          <a:p>
            <a:endParaRPr lang="en-US" dirty="0" smtClean="0"/>
          </a:p>
          <a:p>
            <a:r>
              <a:rPr lang="en-US" dirty="0" smtClean="0"/>
              <a:t>Understanding similarities and differences can help learners focus on the importance of these specific features.</a:t>
            </a:r>
          </a:p>
          <a:p>
            <a:endParaRPr lang="en-US" dirty="0" smtClean="0"/>
          </a:p>
          <a:p>
            <a:r>
              <a:rPr lang="en-US" dirty="0" smtClean="0"/>
              <a:t>Contrasting cases:</a:t>
            </a:r>
          </a:p>
          <a:p>
            <a:pPr lvl="1"/>
            <a:r>
              <a:rPr lang="en-US" dirty="0" smtClean="0"/>
              <a:t>Can improve understanding through highlighting features</a:t>
            </a:r>
          </a:p>
          <a:p>
            <a:pPr lvl="1"/>
            <a:r>
              <a:rPr lang="en-US" dirty="0" smtClean="0"/>
              <a:t>Provide opportunity to self-explain, make inferences</a:t>
            </a:r>
          </a:p>
          <a:p>
            <a:pPr lvl="1"/>
            <a:r>
              <a:rPr lang="en-US" dirty="0" smtClean="0"/>
              <a:t>Can improve scientific reasoning skills</a:t>
            </a:r>
          </a:p>
          <a:p>
            <a:pPr lvl="1"/>
            <a:r>
              <a:rPr lang="en-US" dirty="0" smtClean="0"/>
              <a:t>Can prepare students for future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889"/>
            <a:ext cx="8229600" cy="1066800"/>
          </a:xfrm>
        </p:spPr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180 middle schools (Pittsburgh, Philadelphia, Phoenix, Tucson)</a:t>
            </a:r>
          </a:p>
          <a:p>
            <a:r>
              <a:rPr lang="en-US" dirty="0" smtClean="0"/>
              <a:t>2 curricula </a:t>
            </a:r>
            <a:r>
              <a:rPr lang="en-US" dirty="0" err="1" smtClean="0"/>
              <a:t>x</a:t>
            </a:r>
            <a:endParaRPr lang="en-US" dirty="0" smtClean="0"/>
          </a:p>
          <a:p>
            <a:r>
              <a:rPr lang="en-US" dirty="0" smtClean="0"/>
              <a:t>3 conditions </a:t>
            </a:r>
            <a:r>
              <a:rPr lang="en-US" dirty="0" err="1" smtClean="0"/>
              <a:t>x</a:t>
            </a:r>
            <a:endParaRPr lang="en-US" dirty="0" smtClean="0"/>
          </a:p>
          <a:p>
            <a:r>
              <a:rPr lang="en-US" dirty="0" smtClean="0"/>
              <a:t>30 schools/condition =</a:t>
            </a:r>
          </a:p>
          <a:p>
            <a:r>
              <a:rPr lang="en-US" dirty="0" smtClean="0"/>
              <a:t>72,000 students</a:t>
            </a:r>
          </a:p>
          <a:p>
            <a:endParaRPr lang="en-US" dirty="0" smtClean="0"/>
          </a:p>
          <a:p>
            <a:r>
              <a:rPr lang="en-US" dirty="0" smtClean="0"/>
              <a:t>Control group</a:t>
            </a:r>
          </a:p>
          <a:p>
            <a:r>
              <a:rPr lang="en-US" dirty="0" smtClean="0"/>
              <a:t>Limited Treatment </a:t>
            </a:r>
          </a:p>
          <a:p>
            <a:r>
              <a:rPr lang="en-US" dirty="0" smtClean="0"/>
              <a:t>Full Treatment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5B9EA4"/>
              </a:buClr>
            </a:pPr>
            <a:r>
              <a:rPr lang="en-US" dirty="0">
                <a:ea typeface="ＭＳ Ｐゴシック" charset="-128"/>
              </a:rPr>
              <a:t>Applying cognitive science principles to existing </a:t>
            </a:r>
            <a:r>
              <a:rPr lang="en-US" dirty="0" smtClean="0">
                <a:ea typeface="ＭＳ Ｐゴシック" charset="-128"/>
              </a:rPr>
              <a:t>curricula</a:t>
            </a:r>
          </a:p>
          <a:p>
            <a:pPr eaLnBrk="1" hangingPunct="1">
              <a:buClr>
                <a:srgbClr val="5B9EA4"/>
              </a:buClr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buClr>
                <a:srgbClr val="5B9EA4"/>
              </a:buClr>
            </a:pPr>
            <a:r>
              <a:rPr lang="en-US" dirty="0">
                <a:ea typeface="ＭＳ Ｐゴシック" charset="-128"/>
              </a:rPr>
              <a:t>“Contrasting cases” lead students through guided comparison of key </a:t>
            </a:r>
            <a:r>
              <a:rPr lang="en-US" dirty="0" smtClean="0">
                <a:ea typeface="ＭＳ Ｐゴシック" charset="-128"/>
              </a:rPr>
              <a:t>concepts</a:t>
            </a:r>
          </a:p>
          <a:p>
            <a:pPr eaLnBrk="1" hangingPunct="1">
              <a:buClr>
                <a:srgbClr val="5B9EA4"/>
              </a:buClr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buClr>
                <a:srgbClr val="5B9EA4"/>
              </a:buClr>
            </a:pPr>
            <a:r>
              <a:rPr lang="en-US" dirty="0">
                <a:ea typeface="ＭＳ Ｐゴシック" charset="-128"/>
              </a:rPr>
              <a:t>Contrasting case usually 1-2 day lesson, inserted directly before existing lesson begins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-128"/>
                <a:cs typeface="Constantia" charset="0"/>
              </a:rPr>
              <a:t>CaSE</a:t>
            </a:r>
            <a:r>
              <a:rPr lang="en-US" dirty="0">
                <a:ea typeface="ＭＳ Ｐゴシック" charset="-128"/>
                <a:cs typeface="Constantia" charset="0"/>
              </a:rPr>
              <a:t> Study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Inserting contrasting cases into curricula will improve student learning of concepts addressed in CC compared to no CC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Students will also be better prepared to learn from existing materials that follow CC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Hypotheses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5B9EA4"/>
              </a:buClr>
            </a:pPr>
            <a:r>
              <a:rPr lang="en-US" dirty="0">
                <a:ea typeface="ＭＳ Ｐゴシック" charset="-128"/>
              </a:rPr>
              <a:t>Identify critical concepts of </a:t>
            </a:r>
            <a:r>
              <a:rPr lang="en-US" dirty="0" smtClean="0">
                <a:ea typeface="ＭＳ Ｐゴシック" charset="-128"/>
              </a:rPr>
              <a:t>lesson</a:t>
            </a:r>
          </a:p>
          <a:p>
            <a:pPr eaLnBrk="1" hangingPunct="1">
              <a:buClr>
                <a:srgbClr val="5B9EA4"/>
              </a:buClr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buClr>
                <a:srgbClr val="5B9EA4"/>
              </a:buClr>
            </a:pPr>
            <a:r>
              <a:rPr lang="en-US" dirty="0">
                <a:ea typeface="ＭＳ Ｐゴシック" charset="-128"/>
              </a:rPr>
              <a:t>Emphasize concepts through comparison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Developing a contrasting case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-128"/>
                <a:cs typeface="Constantia" charset="0"/>
              </a:rPr>
              <a:t>Chapter overview: </a:t>
            </a:r>
            <a:br>
              <a:rPr lang="en-US" sz="4000" dirty="0">
                <a:ea typeface="ＭＳ Ｐゴシック" charset="-128"/>
                <a:cs typeface="Constantia" charset="0"/>
              </a:rPr>
            </a:br>
            <a:r>
              <a:rPr lang="en-US" sz="3100" i="1" dirty="0">
                <a:ea typeface="ＭＳ Ｐゴシック" charset="-128"/>
                <a:cs typeface="Constantia" charset="0"/>
              </a:rPr>
              <a:t>Evolution of Living Things</a:t>
            </a:r>
          </a:p>
        </p:txBody>
      </p:sp>
      <p:pic>
        <p:nvPicPr>
          <p:cNvPr id="2150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93838"/>
            <a:ext cx="3048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" y="5440363"/>
            <a:ext cx="3403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5440363"/>
            <a:ext cx="402113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7432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800" y="2514600"/>
            <a:ext cx="39370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7907338" y="5638800"/>
            <a:ext cx="138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 MT" charset="0"/>
              </a:rPr>
              <a:t>Holt, Rinehart &amp; Winston, 2004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457200" y="803393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Within comparison: Part 1</a:t>
            </a:r>
          </a:p>
        </p:txBody>
      </p:sp>
      <p:pic>
        <p:nvPicPr>
          <p:cNvPr id="22531" name="Picture 2" descr="C:\Users\Liz\Desktop\5.selective.breeding-1\Slide4.JPG"/>
          <p:cNvPicPr>
            <a:picLocks noChangeAspect="1" noChangeArrowheads="1"/>
          </p:cNvPicPr>
          <p:nvPr/>
        </p:nvPicPr>
        <p:blipFill>
          <a:blip r:embed="rId3"/>
          <a:srcRect l="7500" t="4005" r="8333" b="38889"/>
          <a:stretch>
            <a:fillRect/>
          </a:stretch>
        </p:blipFill>
        <p:spPr bwMode="auto">
          <a:xfrm>
            <a:off x="457200" y="2209800"/>
            <a:ext cx="8235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894099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Within comparison: Part 1 </a:t>
            </a:r>
          </a:p>
        </p:txBody>
      </p:sp>
      <p:pic>
        <p:nvPicPr>
          <p:cNvPr id="23555" name="Picture 2" descr="C:\Users\Liz\Desktop\5.selective.breeding-1\Slide5.JPG"/>
          <p:cNvPicPr>
            <a:picLocks noChangeAspect="1" noChangeArrowheads="1"/>
          </p:cNvPicPr>
          <p:nvPr/>
        </p:nvPicPr>
        <p:blipFill>
          <a:blip r:embed="rId2"/>
          <a:srcRect l="7500" t="4005" r="9167" b="39999"/>
          <a:stretch>
            <a:fillRect/>
          </a:stretch>
        </p:blipFill>
        <p:spPr bwMode="auto">
          <a:xfrm>
            <a:off x="457200" y="2151021"/>
            <a:ext cx="82296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Compare selective breeding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775240"/>
          <a:ext cx="8433013" cy="484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60" name="Document" r:id="rId4" imgW="8585200" imgH="5118100" progId="Word.Document.12">
                  <p:link updateAutomatic="1"/>
                </p:oleObj>
              </mc:Choice>
              <mc:Fallback>
                <p:oleObj name="Document" r:id="rId4" imgW="8585200" imgH="51181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75240"/>
                        <a:ext cx="8433013" cy="4846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Within comparison: Part 2</a:t>
            </a:r>
          </a:p>
        </p:txBody>
      </p:sp>
      <p:pic>
        <p:nvPicPr>
          <p:cNvPr id="24579" name="Picture 2" descr="C:\Users\Liz\Desktop\5.natural.selection\Slide3.JPG"/>
          <p:cNvPicPr>
            <a:picLocks noChangeAspect="1" noChangeArrowheads="1"/>
          </p:cNvPicPr>
          <p:nvPr/>
        </p:nvPicPr>
        <p:blipFill>
          <a:blip r:embed="rId3"/>
          <a:srcRect l="5000" t="12222" r="7500" b="28889"/>
          <a:stretch>
            <a:fillRect/>
          </a:stretch>
        </p:blipFill>
        <p:spPr bwMode="auto">
          <a:xfrm>
            <a:off x="234950" y="1600200"/>
            <a:ext cx="8604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24475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Laboratory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Within comparison: Part 2</a:t>
            </a:r>
          </a:p>
        </p:txBody>
      </p:sp>
      <p:pic>
        <p:nvPicPr>
          <p:cNvPr id="25603" name="Picture 2" descr="C:\Users\Liz\Desktop\5.natural.selection\Slide4.JPG"/>
          <p:cNvPicPr>
            <a:picLocks noChangeAspect="1" noChangeArrowheads="1"/>
          </p:cNvPicPr>
          <p:nvPr/>
        </p:nvPicPr>
        <p:blipFill>
          <a:blip r:embed="rId3"/>
          <a:srcRect l="7500" t="11111" r="7500" b="25555"/>
          <a:stretch>
            <a:fillRect/>
          </a:stretch>
        </p:blipFill>
        <p:spPr bwMode="auto">
          <a:xfrm>
            <a:off x="304800" y="1676400"/>
            <a:ext cx="84582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Compare natural selection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7350" y="1570038"/>
          <a:ext cx="8369300" cy="52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4" name="Document" r:id="rId4" imgW="8369300" imgH="5219700" progId="Word.Document.12">
                  <p:link updateAutomatic="1"/>
                </p:oleObj>
              </mc:Choice>
              <mc:Fallback>
                <p:oleObj name="Document" r:id="rId4" imgW="8369300" imgH="52197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570038"/>
                        <a:ext cx="8369300" cy="52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Constantia" charset="0"/>
              </a:rPr>
              <a:t>Between-category </a:t>
            </a:r>
            <a:r>
              <a:rPr lang="en-US" dirty="0">
                <a:ea typeface="ＭＳ Ｐゴシック" charset="-128"/>
                <a:cs typeface="Constantia" charset="0"/>
              </a:rPr>
              <a:t>comparison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 t="22221"/>
          <a:stretch>
            <a:fillRect/>
          </a:stretch>
        </p:blipFill>
        <p:spPr bwMode="auto">
          <a:xfrm>
            <a:off x="457200" y="2438400"/>
            <a:ext cx="264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 r="2908" b="22893"/>
          <a:stretch>
            <a:fillRect/>
          </a:stretch>
        </p:blipFill>
        <p:spPr bwMode="auto">
          <a:xfrm>
            <a:off x="457200" y="4419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432050"/>
            <a:ext cx="25146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9338" y="4343400"/>
            <a:ext cx="25574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Content Placeholder 1"/>
          <p:cNvSpPr>
            <a:spLocks noGrp="1"/>
          </p:cNvSpPr>
          <p:nvPr>
            <p:ph idx="1"/>
          </p:nvPr>
        </p:nvSpPr>
        <p:spPr>
          <a:xfrm>
            <a:off x="3276600" y="3429000"/>
            <a:ext cx="2641600" cy="2286000"/>
          </a:xfrm>
        </p:spPr>
        <p:txBody>
          <a:bodyPr/>
          <a:lstStyle/>
          <a:p>
            <a:pPr eaLnBrk="1" hangingPunct="1">
              <a:buClr>
                <a:srgbClr val="5B9EA4"/>
              </a:buClr>
            </a:pPr>
            <a:r>
              <a:rPr lang="en-US">
                <a:ea typeface="ＭＳ Ｐゴシック" charset="-128"/>
              </a:rPr>
              <a:t>Similarities?</a:t>
            </a:r>
          </a:p>
          <a:p>
            <a:pPr eaLnBrk="1" hangingPunct="1">
              <a:buClr>
                <a:srgbClr val="5B9EA4"/>
              </a:buClr>
            </a:pPr>
            <a:r>
              <a:rPr lang="en-US">
                <a:ea typeface="ＭＳ Ｐゴシック" charset="-128"/>
              </a:rPr>
              <a:t>Differences?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152400" y="17526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Gill Sans MT" charset="0"/>
              </a:rPr>
              <a:t>Natural Selection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5715000" y="17526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Gill Sans MT" charset="0"/>
              </a:rPr>
              <a:t>Selective Breeding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charset="-128"/>
                <a:cs typeface="Constantia" charset="0"/>
              </a:rPr>
              <a:t>Preparation for existing lesson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 b="59111"/>
          <a:stretch>
            <a:fillRect/>
          </a:stretch>
        </p:blipFill>
        <p:spPr bwMode="auto">
          <a:xfrm>
            <a:off x="762000" y="1600200"/>
            <a:ext cx="76962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2620963"/>
          </a:xfrm>
        </p:spPr>
        <p:txBody>
          <a:bodyPr/>
          <a:lstStyle/>
          <a:p>
            <a:pPr eaLnBrk="1" hangingPunct="1">
              <a:buClr>
                <a:srgbClr val="5B9EA4"/>
              </a:buClr>
              <a:buFont typeface="Arial" charset="0"/>
              <a:buNone/>
            </a:pPr>
            <a:r>
              <a:rPr lang="en-US" sz="2400" b="1" dirty="0">
                <a:ea typeface="ＭＳ Ｐゴシック" charset="-128"/>
              </a:rPr>
              <a:t>Material covered in contrasting case:</a:t>
            </a:r>
          </a:p>
          <a:p>
            <a:pPr eaLnBrk="1" hangingPunct="1">
              <a:buClr>
                <a:srgbClr val="5B9EA4"/>
              </a:buClr>
              <a:buFont typeface="Arial" charset="0"/>
              <a:buNone/>
            </a:pPr>
            <a:r>
              <a:rPr lang="en-US" sz="2400" dirty="0">
                <a:ea typeface="ＭＳ Ｐゴシック" charset="-128"/>
              </a:rPr>
              <a:t>Which of the following is NOT an example of natural selection?</a:t>
            </a:r>
          </a:p>
          <a:p>
            <a:pPr eaLnBrk="1" hangingPunct="1">
              <a:spcBef>
                <a:spcPct val="0"/>
              </a:spcBef>
              <a:buClr>
                <a:srgbClr val="5B9EA4"/>
              </a:buClr>
              <a:buFont typeface="Arial" charset="0"/>
              <a:buNone/>
            </a:pPr>
            <a:r>
              <a:rPr lang="en-US" dirty="0">
                <a:ea typeface="ＭＳ Ｐゴシック" charset="-128"/>
              </a:rPr>
              <a:t>	</a:t>
            </a:r>
            <a:r>
              <a:rPr lang="en-US" sz="1600" dirty="0" smtClean="0">
                <a:ea typeface="ＭＳ Ｐゴシック" charset="-128"/>
              </a:rPr>
              <a:t>a.	people </a:t>
            </a:r>
            <a:r>
              <a:rPr lang="en-US" sz="1600" dirty="0">
                <a:ea typeface="ＭＳ Ｐゴシック" charset="-128"/>
              </a:rPr>
              <a:t>breeding horses to run faster*</a:t>
            </a:r>
          </a:p>
          <a:p>
            <a:pPr eaLnBrk="1" hangingPunct="1">
              <a:buClr>
                <a:srgbClr val="5B9EA4"/>
              </a:buClr>
              <a:buFont typeface="Arial" charset="0"/>
              <a:buNone/>
            </a:pPr>
            <a:r>
              <a:rPr lang="en-US" sz="1600" dirty="0">
                <a:ea typeface="ＭＳ Ｐゴシック" charset="-128"/>
              </a:rPr>
              <a:t>	</a:t>
            </a:r>
            <a:r>
              <a:rPr lang="en-US" sz="1600" dirty="0" err="1">
                <a:ea typeface="ＭＳ Ｐゴシック" charset="-128"/>
              </a:rPr>
              <a:t>b</a:t>
            </a:r>
            <a:r>
              <a:rPr lang="en-US" sz="1600" dirty="0">
                <a:ea typeface="ＭＳ Ｐゴシック" charset="-128"/>
              </a:rPr>
              <a:t>.	bacteria populations becoming resistant to antibiotics</a:t>
            </a:r>
          </a:p>
          <a:p>
            <a:pPr eaLnBrk="1" hangingPunct="1">
              <a:buClr>
                <a:srgbClr val="5B9EA4"/>
              </a:buClr>
              <a:buFont typeface="Arial" charset="0"/>
              <a:buNone/>
            </a:pPr>
            <a:r>
              <a:rPr lang="en-US" sz="1600" dirty="0">
                <a:ea typeface="ＭＳ Ｐゴシック" charset="-128"/>
              </a:rPr>
              <a:t>	</a:t>
            </a:r>
            <a:r>
              <a:rPr lang="en-US" sz="1600" dirty="0" err="1">
                <a:ea typeface="ＭＳ Ｐゴシック" charset="-128"/>
              </a:rPr>
              <a:t>c</a:t>
            </a:r>
            <a:r>
              <a:rPr lang="en-US" sz="1600" dirty="0">
                <a:ea typeface="ＭＳ Ｐゴシック" charset="-128"/>
              </a:rPr>
              <a:t>.	insect populations developing resistance to certain pesticides</a:t>
            </a:r>
          </a:p>
          <a:p>
            <a:pPr eaLnBrk="1" hangingPunct="1">
              <a:buClr>
                <a:srgbClr val="5B9EA4"/>
              </a:buClr>
              <a:buFont typeface="Arial" charset="0"/>
              <a:buNone/>
            </a:pPr>
            <a:r>
              <a:rPr lang="en-US" sz="1600" dirty="0">
                <a:ea typeface="ＭＳ Ｐゴシック" charset="-128"/>
              </a:rPr>
              <a:t>	</a:t>
            </a:r>
            <a:r>
              <a:rPr lang="en-US" sz="1600" dirty="0" err="1">
                <a:ea typeface="ＭＳ Ｐゴシック" charset="-128"/>
              </a:rPr>
              <a:t>d</a:t>
            </a:r>
            <a:r>
              <a:rPr lang="en-US" sz="1600" dirty="0">
                <a:ea typeface="ＭＳ Ｐゴシック" charset="-128"/>
              </a:rPr>
              <a:t>.	male birds of certain species developing colorful feathers to attract female mates</a:t>
            </a:r>
          </a:p>
          <a:p>
            <a:pPr eaLnBrk="1" hangingPunct="1">
              <a:buClr>
                <a:srgbClr val="5B9EA4"/>
              </a:buClr>
            </a:pPr>
            <a:endParaRPr lang="en-US" dirty="0">
              <a:ea typeface="ＭＳ Ｐゴシック" charset="-128"/>
            </a:endParaRP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Direct learning measure</a:t>
            </a:r>
          </a:p>
        </p:txBody>
      </p:sp>
      <p:sp>
        <p:nvSpPr>
          <p:cNvPr id="28676" name="Content Placeholder 1"/>
          <p:cNvSpPr txBox="1">
            <a:spLocks/>
          </p:cNvSpPr>
          <p:nvPr/>
        </p:nvSpPr>
        <p:spPr bwMode="auto">
          <a:xfrm>
            <a:off x="304800" y="4191000"/>
            <a:ext cx="83820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5B9EA4"/>
              </a:buClr>
              <a:buFont typeface="Arial" charset="0"/>
              <a:buNone/>
            </a:pPr>
            <a:r>
              <a:rPr lang="en-US" sz="2400" b="1">
                <a:latin typeface="Gill Sans MT" charset="0"/>
              </a:rPr>
              <a:t>Material covered in lesson that follows:</a:t>
            </a:r>
          </a:p>
          <a:p>
            <a:pPr marL="342900" indent="-342900">
              <a:spcBef>
                <a:spcPct val="20000"/>
              </a:spcBef>
              <a:buClr>
                <a:srgbClr val="5B9EA4"/>
              </a:buClr>
              <a:buFont typeface="Arial" charset="0"/>
              <a:buNone/>
            </a:pPr>
            <a:r>
              <a:rPr lang="en-US" sz="2400">
                <a:latin typeface="Gill Sans MT" charset="0"/>
              </a:rPr>
              <a:t>The fact that an organism’s offspring are not identical is known as</a:t>
            </a:r>
          </a:p>
          <a:p>
            <a:pPr marL="342900" indent="-342900">
              <a:spcBef>
                <a:spcPct val="20000"/>
              </a:spcBef>
              <a:buClr>
                <a:srgbClr val="5B9EA4"/>
              </a:buClr>
              <a:buFont typeface="Arial" charset="0"/>
              <a:buNone/>
            </a:pPr>
            <a:r>
              <a:rPr lang="en-US" sz="1600">
                <a:latin typeface="Gill Sans MT" charset="0"/>
              </a:rPr>
              <a:t>	a.		adaptation.</a:t>
            </a:r>
          </a:p>
          <a:p>
            <a:pPr marL="342900" indent="-342900">
              <a:spcBef>
                <a:spcPct val="20000"/>
              </a:spcBef>
              <a:buClr>
                <a:srgbClr val="5B9EA4"/>
              </a:buClr>
              <a:buFont typeface="Arial" charset="0"/>
              <a:buNone/>
            </a:pPr>
            <a:r>
              <a:rPr lang="en-US" sz="1600">
                <a:latin typeface="Gill Sans MT" charset="0"/>
              </a:rPr>
              <a:t>	b.	inherited variation.*</a:t>
            </a:r>
          </a:p>
          <a:p>
            <a:pPr marL="342900" indent="-342900">
              <a:spcBef>
                <a:spcPct val="20000"/>
              </a:spcBef>
              <a:buClr>
                <a:srgbClr val="5B9EA4"/>
              </a:buClr>
              <a:buFont typeface="Arial" charset="0"/>
              <a:buNone/>
            </a:pPr>
            <a:r>
              <a:rPr lang="en-US" sz="1600">
                <a:latin typeface="Gill Sans MT" charset="0"/>
              </a:rPr>
              <a:t>	c.	reproduction.</a:t>
            </a:r>
          </a:p>
          <a:p>
            <a:pPr marL="342900" indent="-342900">
              <a:spcBef>
                <a:spcPct val="20000"/>
              </a:spcBef>
              <a:buClr>
                <a:srgbClr val="5B9EA4"/>
              </a:buClr>
              <a:buFont typeface="Arial" charset="0"/>
              <a:buNone/>
            </a:pPr>
            <a:r>
              <a:rPr lang="en-US" sz="1600">
                <a:latin typeface="Gill Sans MT" charset="0"/>
              </a:rPr>
              <a:t>	d.	genetics.</a:t>
            </a:r>
          </a:p>
          <a:p>
            <a:pPr marL="342900" indent="-342900">
              <a:spcBef>
                <a:spcPct val="20000"/>
              </a:spcBef>
              <a:buClr>
                <a:srgbClr val="5B9EA4"/>
              </a:buClr>
              <a:buFont typeface="Arial" charset="0"/>
              <a:buNone/>
            </a:pPr>
            <a:endParaRPr lang="en-US" sz="320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science assessments:</a:t>
            </a:r>
          </a:p>
          <a:p>
            <a:pPr lvl="1"/>
            <a:r>
              <a:rPr lang="en-US" dirty="0" smtClean="0"/>
              <a:t>Arizona</a:t>
            </a:r>
          </a:p>
          <a:p>
            <a:pPr lvl="1"/>
            <a:r>
              <a:rPr lang="en-US" dirty="0" smtClean="0"/>
              <a:t>Pennsylvania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Constructed assessment using public release items (e.g., NAEP, TIMSS, state tests)</a:t>
            </a:r>
          </a:p>
          <a:p>
            <a:pPr lvl="1"/>
            <a:r>
              <a:rPr lang="en-US" dirty="0" smtClean="0"/>
              <a:t>Holt</a:t>
            </a:r>
          </a:p>
          <a:p>
            <a:pPr lvl="1"/>
            <a:r>
              <a:rPr lang="en-US" dirty="0" smtClean="0"/>
              <a:t>FOSS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414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three cognitive science principles chosen have been widely applied across multiple domains and contexts.</a:t>
            </a:r>
          </a:p>
          <a:p>
            <a:endParaRPr lang="en-US" dirty="0" smtClean="0"/>
          </a:p>
          <a:p>
            <a:r>
              <a:rPr lang="en-US" dirty="0" smtClean="0"/>
              <a:t>These ideas are likely to lead to: </a:t>
            </a:r>
          </a:p>
          <a:p>
            <a:pPr lvl="1"/>
            <a:r>
              <a:rPr lang="en-US" dirty="0" smtClean="0"/>
              <a:t>increased self-regulated learning</a:t>
            </a:r>
          </a:p>
          <a:p>
            <a:pPr lvl="1"/>
            <a:r>
              <a:rPr lang="en-US" dirty="0" smtClean="0"/>
              <a:t>Near and far transfer to other scientific topics and domains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Thus, we predict differences in achievement on assessments between the Treatment Groups and the Control group.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0030"/>
            <a:ext cx="8229600" cy="46130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program of research has the potential to yield benefits for society in several ways:</a:t>
            </a:r>
          </a:p>
          <a:p>
            <a:pPr lvl="1"/>
            <a:r>
              <a:rPr lang="en-US" dirty="0" smtClean="0"/>
              <a:t>It may increase the STEM educational and workforce </a:t>
            </a:r>
            <a:r>
              <a:rPr lang="en-US" dirty="0" err="1" smtClean="0"/>
              <a:t>pipline</a:t>
            </a:r>
            <a:endParaRPr lang="en-US" dirty="0" smtClean="0"/>
          </a:p>
          <a:p>
            <a:pPr lvl="1"/>
            <a:r>
              <a:rPr lang="en-US" dirty="0" smtClean="0"/>
              <a:t>Build a science-informed citizenry</a:t>
            </a:r>
          </a:p>
          <a:p>
            <a:pPr lvl="1"/>
            <a:r>
              <a:rPr lang="en-US" dirty="0" smtClean="0"/>
              <a:t>Improve personal health decisions</a:t>
            </a:r>
          </a:p>
          <a:p>
            <a:pPr lvl="1"/>
            <a:r>
              <a:rPr lang="en-US" dirty="0" smtClean="0"/>
              <a:t>Build the scientific research base on teaching our chosen cognitive principles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program will also elucidate how principles of cognitive science can be used for education improvement.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CogSci Team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Schunn</a:t>
            </a:r>
            <a:endParaRPr lang="en-US" dirty="0" smtClean="0"/>
          </a:p>
          <a:p>
            <a:r>
              <a:rPr lang="en-US" dirty="0" smtClean="0"/>
              <a:t>Tim </a:t>
            </a:r>
            <a:r>
              <a:rPr lang="en-US" dirty="0" err="1" smtClean="0"/>
              <a:t>Nokes</a:t>
            </a:r>
            <a:endParaRPr lang="en-US" dirty="0" smtClean="0"/>
          </a:p>
          <a:p>
            <a:r>
              <a:rPr lang="en-US" dirty="0" smtClean="0"/>
              <a:t>Liz Richey</a:t>
            </a:r>
          </a:p>
          <a:p>
            <a:r>
              <a:rPr lang="en-US" dirty="0" err="1" smtClean="0"/>
              <a:t>Kalyani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endParaRPr lang="en-US" dirty="0" smtClean="0"/>
          </a:p>
          <a:p>
            <a:r>
              <a:rPr lang="en-US" dirty="0" smtClean="0"/>
              <a:t>Mary </a:t>
            </a:r>
            <a:r>
              <a:rPr lang="en-US" dirty="0" err="1" smtClean="0"/>
              <a:t>Sartoris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Christine Massey</a:t>
            </a:r>
          </a:p>
          <a:p>
            <a:r>
              <a:rPr lang="en-US" dirty="0" smtClean="0"/>
              <a:t>Jennifer </a:t>
            </a:r>
            <a:r>
              <a:rPr lang="en-US" dirty="0" err="1" smtClean="0"/>
              <a:t>Cromley</a:t>
            </a:r>
            <a:endParaRPr lang="en-US" dirty="0" smtClean="0"/>
          </a:p>
          <a:p>
            <a:r>
              <a:rPr lang="en-US" dirty="0" smtClean="0"/>
              <a:t>Nora </a:t>
            </a:r>
            <a:r>
              <a:rPr lang="en-US" dirty="0" err="1" smtClean="0"/>
              <a:t>Newcombe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Donna Cleland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Merlino</a:t>
            </a:r>
            <a:endParaRPr lang="en-US" dirty="0" smtClean="0"/>
          </a:p>
          <a:p>
            <a:r>
              <a:rPr lang="en-US" dirty="0" smtClean="0"/>
              <a:t>Andy Porter</a:t>
            </a:r>
          </a:p>
          <a:p>
            <a:r>
              <a:rPr lang="en-US" dirty="0" smtClean="0"/>
              <a:t>Laura </a:t>
            </a:r>
            <a:r>
              <a:rPr lang="en-US" dirty="0" err="1" smtClean="0"/>
              <a:t>Desimone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Constantia" charset="0"/>
              </a:rPr>
              <a:t>Classroom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44638"/>
            <a:ext cx="774065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636"/>
            <a:ext cx="8229600" cy="17967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Center for Research and Development for Cognition and Science Learning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Collaborators:</a:t>
            </a:r>
          </a:p>
          <a:p>
            <a:pPr lvl="1"/>
            <a:r>
              <a:rPr lang="en-US" sz="2000" dirty="0" smtClean="0"/>
              <a:t>University of Pittsburgh (LRDC)</a:t>
            </a:r>
          </a:p>
          <a:p>
            <a:pPr lvl="1"/>
            <a:r>
              <a:rPr lang="en-US" sz="2000" dirty="0" smtClean="0"/>
              <a:t>Temple University (SILC)</a:t>
            </a:r>
          </a:p>
          <a:p>
            <a:pPr lvl="1"/>
            <a:r>
              <a:rPr lang="en-US" sz="2000" dirty="0" smtClean="0"/>
              <a:t>University of Pennsylvania (IRCS and GSE)</a:t>
            </a:r>
          </a:p>
          <a:p>
            <a:pPr lvl="1"/>
            <a:r>
              <a:rPr lang="en-US" sz="2000" dirty="0" smtClean="0"/>
              <a:t>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Partnership for STEM Education (MSPGP)</a:t>
            </a:r>
          </a:p>
          <a:p>
            <a:pPr lvl="1"/>
            <a:r>
              <a:rPr lang="en-US" sz="2000" dirty="0" smtClean="0"/>
              <a:t>Research for Better Schools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Goals:</a:t>
            </a:r>
          </a:p>
          <a:p>
            <a:pPr lvl="1"/>
            <a:r>
              <a:rPr lang="en-US" sz="2000" dirty="0" smtClean="0"/>
              <a:t>Make large improvements in student learning in the near run</a:t>
            </a:r>
          </a:p>
          <a:p>
            <a:pPr lvl="1"/>
            <a:r>
              <a:rPr lang="en-US" sz="2000" dirty="0" smtClean="0"/>
              <a:t>Be a more general demonstration of how cognitive science might be used to improve science curricula at all levels.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6" y="452789"/>
            <a:ext cx="8229600" cy="1066800"/>
          </a:xfrm>
        </p:spPr>
        <p:txBody>
          <a:bodyPr/>
          <a:lstStyle/>
          <a:p>
            <a:r>
              <a:rPr lang="en-US" dirty="0" smtClean="0"/>
              <a:t>Curricula: Holt and FOSS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589"/>
            <a:ext cx="2382706" cy="2382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57" y="2486203"/>
            <a:ext cx="2402483" cy="2402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9523"/>
            <a:ext cx="2466863" cy="2466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984" y="4888686"/>
            <a:ext cx="2794000" cy="191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163" y="4521403"/>
            <a:ext cx="1757680" cy="2284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964" y="2249423"/>
            <a:ext cx="1719020" cy="2234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689" y="1676400"/>
            <a:ext cx="1712227" cy="2225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225"/>
            <a:ext cx="8229600" cy="1066800"/>
          </a:xfrm>
        </p:spPr>
        <p:txBody>
          <a:bodyPr/>
          <a:lstStyle/>
          <a:p>
            <a:r>
              <a:rPr lang="en-US" dirty="0" smtClean="0"/>
              <a:t>Core Cognitive Science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Analogical reasoning (University of Pittsburgh)</a:t>
            </a:r>
          </a:p>
          <a:p>
            <a:endParaRPr lang="en-US" dirty="0" smtClean="0"/>
          </a:p>
          <a:p>
            <a:r>
              <a:rPr lang="en-US" dirty="0" smtClean="0"/>
              <a:t>Diagrammatic reasoning (Temple University)</a:t>
            </a:r>
          </a:p>
          <a:p>
            <a:endParaRPr lang="en-US" dirty="0" smtClean="0"/>
          </a:p>
          <a:p>
            <a:r>
              <a:rPr lang="en-US" dirty="0" smtClean="0"/>
              <a:t>The role of background knowledge (University of Pennsylvania)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889"/>
            <a:ext cx="8229600" cy="1066800"/>
          </a:xfrm>
        </p:spPr>
        <p:txBody>
          <a:bodyPr/>
          <a:lstStyle/>
          <a:p>
            <a:r>
              <a:rPr lang="en-US" dirty="0" smtClean="0"/>
              <a:t>Focal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the three principles useful across curricular content and type?</a:t>
            </a:r>
          </a:p>
          <a:p>
            <a:endParaRPr lang="en-US" dirty="0" smtClean="0"/>
          </a:p>
          <a:p>
            <a:r>
              <a:rPr lang="en-US" dirty="0" smtClean="0"/>
              <a:t>Can systematic and systemic modifications using these three principles produce improvements in student learning?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183"/>
            <a:ext cx="8229600" cy="1066800"/>
          </a:xfrm>
        </p:spPr>
        <p:txBody>
          <a:bodyPr/>
          <a:lstStyle/>
          <a:p>
            <a:r>
              <a:rPr lang="en-US" dirty="0" smtClean="0"/>
              <a:t>Analogical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core process that underlies conceptual learning and problem solving (</a:t>
            </a:r>
            <a:r>
              <a:rPr lang="en-US" dirty="0" err="1" smtClean="0"/>
              <a:t>Gentner</a:t>
            </a:r>
            <a:r>
              <a:rPr lang="en-US" dirty="0" smtClean="0"/>
              <a:t>, </a:t>
            </a:r>
            <a:r>
              <a:rPr lang="en-US" dirty="0" err="1" smtClean="0"/>
              <a:t>Holyoak</a:t>
            </a:r>
            <a:r>
              <a:rPr lang="en-US" dirty="0" smtClean="0"/>
              <a:t>, &amp; </a:t>
            </a:r>
            <a:r>
              <a:rPr lang="en-US" dirty="0" err="1" smtClean="0"/>
              <a:t>Kokinov</a:t>
            </a:r>
            <a:r>
              <a:rPr lang="en-US" dirty="0" smtClean="0"/>
              <a:t>, 2001).</a:t>
            </a:r>
          </a:p>
          <a:p>
            <a:endParaRPr lang="en-US" dirty="0" smtClean="0"/>
          </a:p>
          <a:p>
            <a:r>
              <a:rPr lang="en-US" dirty="0" smtClean="0"/>
              <a:t>In math and science, students rely on prior cases and examples to solve new problems (Anderson, </a:t>
            </a:r>
            <a:r>
              <a:rPr lang="en-US" dirty="0" err="1" smtClean="0"/>
              <a:t>Greeno</a:t>
            </a:r>
            <a:r>
              <a:rPr lang="en-US" dirty="0" smtClean="0"/>
              <a:t>, Kline, &amp; </a:t>
            </a:r>
            <a:r>
              <a:rPr lang="en-US" dirty="0" err="1" smtClean="0"/>
              <a:t>Neves</a:t>
            </a:r>
            <a:r>
              <a:rPr lang="en-US" dirty="0" smtClean="0"/>
              <a:t>, 1981; Ross, 1984; </a:t>
            </a:r>
            <a:r>
              <a:rPr lang="en-US" dirty="0" err="1" smtClean="0"/>
              <a:t>VanLehn</a:t>
            </a:r>
            <a:r>
              <a:rPr lang="en-US" dirty="0" smtClean="0"/>
              <a:t>, 1990).</a:t>
            </a:r>
          </a:p>
          <a:p>
            <a:endParaRPr lang="en-US" dirty="0" smtClean="0"/>
          </a:p>
          <a:p>
            <a:r>
              <a:rPr lang="en-US" dirty="0" smtClean="0"/>
              <a:t>A route to schema acquisition and generalized knowledge structures (</a:t>
            </a:r>
            <a:r>
              <a:rPr lang="en-US" dirty="0" err="1" smtClean="0"/>
              <a:t>Gick</a:t>
            </a:r>
            <a:r>
              <a:rPr lang="en-US" dirty="0" smtClean="0"/>
              <a:t> &amp; </a:t>
            </a:r>
            <a:r>
              <a:rPr lang="en-US" dirty="0" err="1" smtClean="0"/>
              <a:t>Holyoak</a:t>
            </a:r>
            <a:r>
              <a:rPr lang="en-US" dirty="0" smtClean="0"/>
              <a:t>, 1983; </a:t>
            </a:r>
            <a:r>
              <a:rPr lang="en-US" dirty="0" err="1" smtClean="0"/>
              <a:t>Nokes</a:t>
            </a:r>
            <a:r>
              <a:rPr lang="en-US" dirty="0" smtClean="0"/>
              <a:t> &amp; Ross, 2007; Ross &amp; Kennedy, 1990).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604"/>
            <a:ext cx="8229600" cy="1066800"/>
          </a:xfrm>
        </p:spPr>
        <p:txBody>
          <a:bodyPr/>
          <a:lstStyle/>
          <a:p>
            <a:r>
              <a:rPr lang="en-US" dirty="0" smtClean="0"/>
              <a:t>Contrasting Cases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" y="1973857"/>
            <a:ext cx="8503920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Schema acquisition has been found to be facilitated by a number of factors: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number of examples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Gick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Holyoak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1983)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variability of examples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Nokes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Ohlsson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2005;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Merrienboer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1994)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Instructions to focus learner on commonalities between examples (Cummins, 1992;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Gentner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al., 2003)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Focusing learner on sub-goals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Catrambone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1996, 1998)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Minimizing cognitive load (Ward &amp;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Sweller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1990)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623</TotalTime>
  <Words>909</Words>
  <Application>Microsoft Macintosh PowerPoint</Application>
  <PresentationFormat>On-screen Show (4:3)</PresentationFormat>
  <Paragraphs>162</Paragraphs>
  <Slides>28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Urban</vt:lpstr>
      <vt:lpstr>???</vt:lpstr>
      <vt:lpstr>???</vt:lpstr>
      <vt:lpstr>Scaffolding Middle School Science Learning with Contrasting Cases</vt:lpstr>
      <vt:lpstr>Laboratory</vt:lpstr>
      <vt:lpstr>Classroom</vt:lpstr>
      <vt:lpstr>The 21st Century Center for Research and Development for Cognition and Science Learning</vt:lpstr>
      <vt:lpstr>Curricula: Holt and FOSS</vt:lpstr>
      <vt:lpstr>Core Cognitive Science Principles</vt:lpstr>
      <vt:lpstr>Focal research questions</vt:lpstr>
      <vt:lpstr>Analogical reasoning</vt:lpstr>
      <vt:lpstr>Contrasting Cases</vt:lpstr>
      <vt:lpstr>Scaffolding Science Learning</vt:lpstr>
      <vt:lpstr>Participants</vt:lpstr>
      <vt:lpstr>CaSE Study</vt:lpstr>
      <vt:lpstr>Hypotheses</vt:lpstr>
      <vt:lpstr>Developing a contrasting case</vt:lpstr>
      <vt:lpstr>Chapter overview:  Evolution of Living Things</vt:lpstr>
      <vt:lpstr>Within comparison: Part 1</vt:lpstr>
      <vt:lpstr>Within comparison: Part 1 </vt:lpstr>
      <vt:lpstr>Compare selective breeding</vt:lpstr>
      <vt:lpstr>Within comparison: Part 2</vt:lpstr>
      <vt:lpstr>Within comparison: Part 2</vt:lpstr>
      <vt:lpstr>Compare natural selection</vt:lpstr>
      <vt:lpstr>Between-category comparison</vt:lpstr>
      <vt:lpstr>Preparation for existing lesson</vt:lpstr>
      <vt:lpstr>Direct learning measure</vt:lpstr>
      <vt:lpstr>Dependent Variables</vt:lpstr>
      <vt:lpstr>Predictions</vt:lpstr>
      <vt:lpstr>Implications</vt:lpstr>
      <vt:lpstr>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Scaffolding Middle School Science Learning with Contrasting Cases</dc:title>
  <dc:creator>Alicia Chang</dc:creator>
  <cp:lastModifiedBy>Megan Richardson</cp:lastModifiedBy>
  <cp:revision>52</cp:revision>
  <dcterms:created xsi:type="dcterms:W3CDTF">2010-04-23T15:11:21Z</dcterms:created>
  <dcterms:modified xsi:type="dcterms:W3CDTF">2012-05-29T20:20:13Z</dcterms:modified>
</cp:coreProperties>
</file>