
<file path=[Content_Types].xml><?xml version="1.0" encoding="utf-8"?>
<Types xmlns="http://schemas.openxmlformats.org/package/2006/content-types">
  <Default Extension="xml" ContentType="application/xml"/>
  <Default Extension="jpeg" ContentType="image/jpeg"/>
  <Default Extension="vml" ContentType="application/vnd.openxmlformats-officedocument.vmlDrawin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9" r:id="rId1"/>
  </p:sldMasterIdLst>
  <p:notesMasterIdLst>
    <p:notesMasterId r:id="rId37"/>
  </p:notesMasterIdLst>
  <p:handoutMasterIdLst>
    <p:handoutMasterId r:id="rId38"/>
  </p:handoutMasterIdLst>
  <p:sldIdLst>
    <p:sldId id="256" r:id="rId2"/>
    <p:sldId id="345" r:id="rId3"/>
    <p:sldId id="314" r:id="rId4"/>
    <p:sldId id="315" r:id="rId5"/>
    <p:sldId id="316" r:id="rId6"/>
    <p:sldId id="328" r:id="rId7"/>
    <p:sldId id="318" r:id="rId8"/>
    <p:sldId id="319" r:id="rId9"/>
    <p:sldId id="321" r:id="rId10"/>
    <p:sldId id="322" r:id="rId11"/>
    <p:sldId id="323" r:id="rId12"/>
    <p:sldId id="325" r:id="rId13"/>
    <p:sldId id="326" r:id="rId14"/>
    <p:sldId id="327" r:id="rId15"/>
    <p:sldId id="265" r:id="rId16"/>
    <p:sldId id="288" r:id="rId17"/>
    <p:sldId id="313" r:id="rId18"/>
    <p:sldId id="264" r:id="rId19"/>
    <p:sldId id="286" r:id="rId20"/>
    <p:sldId id="330" r:id="rId21"/>
    <p:sldId id="344" r:id="rId22"/>
    <p:sldId id="331" r:id="rId23"/>
    <p:sldId id="353" r:id="rId24"/>
    <p:sldId id="354" r:id="rId25"/>
    <p:sldId id="332" r:id="rId26"/>
    <p:sldId id="340" r:id="rId27"/>
    <p:sldId id="341" r:id="rId28"/>
    <p:sldId id="342" r:id="rId29"/>
    <p:sldId id="346" r:id="rId30"/>
    <p:sldId id="347" r:id="rId31"/>
    <p:sldId id="350" r:id="rId32"/>
    <p:sldId id="351" r:id="rId33"/>
    <p:sldId id="352" r:id="rId34"/>
    <p:sldId id="343" r:id="rId35"/>
    <p:sldId id="32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314768"/>
    <a:srgbClr val="2F4668"/>
    <a:srgbClr val="2A4164"/>
    <a:srgbClr val="2B385A"/>
    <a:srgbClr val="364364"/>
    <a:srgbClr val="334061"/>
    <a:srgbClr val="445070"/>
    <a:srgbClr val="000000"/>
    <a:srgbClr val="121F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124" d="100"/>
          <a:sy n="124" d="100"/>
        </p:scale>
        <p:origin x="-6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4" d="100"/>
          <a:sy n="74" d="100"/>
        </p:scale>
        <p:origin x="-180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printerSettings" Target="printerSettings/printerSettings1.bin"/><Relationship Id="rId40" Type="http://schemas.openxmlformats.org/officeDocument/2006/relationships/presProps" Target="presProps.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theme" Target="theme/theme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handoutMaster" Target="handoutMasters/handoutMaster1.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9124F4-5F64-0E4D-A3F2-AF3B4A6084D5}" type="datetimeFigureOut">
              <a:rPr lang="en-US" smtClean="0"/>
              <a:pPr/>
              <a:t>4/18/12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FCE3D5-CE9F-1044-A514-EE86F314B346}" type="slidenum">
              <a:rPr lang="en-US" smtClean="0"/>
              <a:pPr/>
              <a:t>‹#›</a:t>
            </a:fld>
            <a:endParaRPr lang="en-US"/>
          </a:p>
        </p:txBody>
      </p:sp>
    </p:spTree>
    <p:extLst>
      <p:ext uri="{BB962C8B-B14F-4D97-AF65-F5344CB8AC3E}">
        <p14:creationId xmlns:p14="http://schemas.microsoft.com/office/powerpoint/2010/main" val="2535090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0B1164-E1A7-A245-8F87-A56E3AF88F6A}" type="datetimeFigureOut">
              <a:rPr lang="en-US" smtClean="0"/>
              <a:pPr/>
              <a:t>4/18/12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ACD321-4ABA-DD4D-85CD-47929B02E4A4}" type="slidenum">
              <a:rPr lang="en-US" smtClean="0"/>
              <a:pPr/>
              <a:t>‹#›</a:t>
            </a:fld>
            <a:endParaRPr lang="en-US"/>
          </a:p>
        </p:txBody>
      </p:sp>
    </p:spTree>
    <p:extLst>
      <p:ext uri="{BB962C8B-B14F-4D97-AF65-F5344CB8AC3E}">
        <p14:creationId xmlns:p14="http://schemas.microsoft.com/office/powerpoint/2010/main" val="33938927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FBC0898-E33A-194C-91F0-569E86B38C28}" type="slidenum">
              <a:rPr lang="en-US">
                <a:latin typeface="Arial" charset="0"/>
              </a:rPr>
              <a:pPr/>
              <a:t>6</a:t>
            </a:fld>
            <a:endParaRPr lang="en-US">
              <a:latin typeface="Arial" charset="0"/>
            </a:endParaRPr>
          </a:p>
        </p:txBody>
      </p:sp>
      <p:sp>
        <p:nvSpPr>
          <p:cNvPr id="44035" name="Rectangle 2"/>
          <p:cNvSpPr>
            <a:spLocks noGrp="1" noRot="1" noChangeAspect="1" noChangeArrowheads="1" noTextEdit="1"/>
          </p:cNvSpPr>
          <p:nvPr>
            <p:ph type="sldImg"/>
          </p:nvPr>
        </p:nvSpPr>
        <p:spPr>
          <a:xfrm>
            <a:off x="1144588" y="685800"/>
            <a:ext cx="4572000" cy="3429000"/>
          </a:xfrm>
          <a:ln/>
        </p:spPr>
      </p:sp>
      <p:sp>
        <p:nvSpPr>
          <p:cNvPr id="4403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pPr eaLnBrk="1" hangingPunct="1"/>
            <a:endParaRPr lang="en-US" dirty="0">
              <a:latin typeface="Arial" charset="0"/>
              <a:ea typeface="ＭＳ Ｐゴシック" charset="-128"/>
              <a:cs typeface="ＭＳ Ｐゴシック" charset="-128"/>
            </a:endParaRPr>
          </a:p>
        </p:txBody>
      </p:sp>
      <p:sp>
        <p:nvSpPr>
          <p:cNvPr id="37892" name="Slide Number Placeholder 3"/>
          <p:cNvSpPr>
            <a:spLocks noGrp="1"/>
          </p:cNvSpPr>
          <p:nvPr>
            <p:ph type="sldNum" sz="quarter" idx="5"/>
          </p:nvPr>
        </p:nvSpPr>
        <p:spPr>
          <a:noFill/>
        </p:spPr>
        <p:txBody>
          <a:bodyPr/>
          <a:lstStyle/>
          <a:p>
            <a:fld id="{D4100D9F-10DD-D942-870F-BE813C4CA57D}" type="slidenum">
              <a:rPr lang="en-US">
                <a:latin typeface="Arial" charset="0"/>
              </a:rPr>
              <a:pPr/>
              <a:t>9</a:t>
            </a:fld>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pPr eaLnBrk="1" hangingPunct="1">
              <a:spcBef>
                <a:spcPct val="0"/>
              </a:spcBef>
            </a:pPr>
            <a:endParaRPr lang="en-US">
              <a:latin typeface="Arial" charset="0"/>
              <a:ea typeface="ＭＳ Ｐゴシック" charset="-128"/>
              <a:cs typeface="ＭＳ Ｐゴシック" charset="-128"/>
            </a:endParaRPr>
          </a:p>
        </p:txBody>
      </p:sp>
      <p:sp>
        <p:nvSpPr>
          <p:cNvPr id="27652" name="Slide Number Placeholder 3"/>
          <p:cNvSpPr>
            <a:spLocks noGrp="1"/>
          </p:cNvSpPr>
          <p:nvPr>
            <p:ph type="sldNum" sz="quarter" idx="5"/>
          </p:nvPr>
        </p:nvSpPr>
        <p:spPr>
          <a:noFill/>
        </p:spPr>
        <p:txBody>
          <a:bodyPr/>
          <a:lstStyle/>
          <a:p>
            <a:fld id="{43B68166-B4D0-B849-B88E-899A137A6D52}" type="slidenum">
              <a:rPr lang="en-US">
                <a:latin typeface="Arial" charset="0"/>
              </a:rPr>
              <a:pPr/>
              <a:t>15</a:t>
            </a:fld>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C8565CB-B6EA-114E-A6AB-11F871334EC5}" type="slidenum">
              <a:rPr lang="en-US">
                <a:latin typeface="Arial" charset="0"/>
                <a:ea typeface="ＭＳ Ｐゴシック" charset="-128"/>
                <a:cs typeface="ＭＳ Ｐゴシック" charset="-128"/>
              </a:rPr>
              <a:pPr/>
              <a:t>16</a:t>
            </a:fld>
            <a:endParaRPr lang="en-US">
              <a:latin typeface="Arial" charset="0"/>
              <a:ea typeface="ＭＳ Ｐゴシック" charset="-128"/>
              <a:cs typeface="ＭＳ Ｐゴシック" charset="-128"/>
            </a:endParaRPr>
          </a:p>
        </p:txBody>
      </p:sp>
      <p:sp>
        <p:nvSpPr>
          <p:cNvPr id="21507" name="Slide Image Placeholder 1"/>
          <p:cNvSpPr>
            <a:spLocks noGrp="1" noRot="1" noChangeAspect="1" noTextEdit="1"/>
          </p:cNvSpPr>
          <p:nvPr>
            <p:ph type="sldImg"/>
          </p:nvPr>
        </p:nvSpPr>
        <p:spPr>
          <a:noFill/>
          <a:ln/>
        </p:spPr>
      </p:sp>
      <p:sp>
        <p:nvSpPr>
          <p:cNvPr id="21508"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smtClean="0">
              <a:latin typeface="Arial" charset="0"/>
              <a:ea typeface="ＭＳ Ｐゴシック" charset="-128"/>
              <a:cs typeface="ＭＳ Ｐゴシック" charset="-128"/>
            </a:endParaRPr>
          </a:p>
        </p:txBody>
      </p:sp>
      <p:sp>
        <p:nvSpPr>
          <p:cNvPr id="2150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AEB2AA-CB67-CA47-B5A5-5CA29EF7124E}" type="slidenum">
              <a:rPr lang="en-US" sz="1200">
                <a:latin typeface="Calibri" pitchFamily="34" charset="0"/>
              </a:rPr>
              <a:pPr algn="r" eaLnBrk="1" hangingPunct="1"/>
              <a:t>16</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3B4BDB4-3163-2D4F-A0A4-F1A287822194}" type="slidenum">
              <a:rPr lang="en-US">
                <a:latin typeface="Arial" charset="0"/>
                <a:ea typeface="ＭＳ Ｐゴシック" charset="-128"/>
                <a:cs typeface="ＭＳ Ｐゴシック" charset="-128"/>
              </a:rPr>
              <a:pPr/>
              <a:t>34</a:t>
            </a:fld>
            <a:endParaRPr lang="en-US">
              <a:latin typeface="Arial" charset="0"/>
              <a:ea typeface="ＭＳ Ｐゴシック" charset="-128"/>
              <a:cs typeface="ＭＳ Ｐゴシック"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C2E817DC-B7BE-8645-8F42-6D1389999B55}" type="datetimeFigureOut">
              <a:rPr lang="en-US" smtClean="0"/>
              <a:pPr/>
              <a:t>4/18/12</a:t>
            </a:fld>
            <a:endParaRPr lang="en-US"/>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US"/>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EBF5CD18-686B-47A9-AFD5-66CE5FA52A66}" type="slidenum">
              <a:rPr/>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817DC-B7BE-8645-8F42-6D1389999B55}" type="datetimeFigureOut">
              <a:rPr lang="en-US" smtClean="0"/>
              <a:pPr/>
              <a:t>4/18/12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26C7E-776C-0544-AA31-0FE866D618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C2E817DC-B7BE-8645-8F42-6D1389999B55}" type="datetimeFigureOut">
              <a:rPr lang="en-US" smtClean="0"/>
              <a:pPr/>
              <a:t>4/18/12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B26C7E-776C-0544-AA31-0FE866D6189C}"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C2E817DC-B7BE-8645-8F42-6D1389999B55}" type="datetimeFigureOut">
              <a:rPr lang="en-US" smtClean="0"/>
              <a:pPr/>
              <a:t>4/18/12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B26C7E-776C-0544-AA31-0FE866D6189C}" type="slidenum">
              <a:rPr lang="en-US" smtClean="0"/>
              <a:pPr/>
              <a:t>‹#›</a:t>
            </a:fld>
            <a:endParaRPr lang="en-US"/>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2E817DC-B7BE-8645-8F42-6D1389999B55}" type="datetimeFigureOut">
              <a:rPr lang="en-US" smtClean="0"/>
              <a:pPr/>
              <a:t>4/18/12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26C7E-776C-0544-AA31-0FE866D6189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2E817DC-B7BE-8645-8F42-6D1389999B55}" type="datetimeFigureOut">
              <a:rPr lang="en-US" smtClean="0"/>
              <a:pPr/>
              <a:t>4/18/12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26C7E-776C-0544-AA31-0FE866D6189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8E8F65-E466-244A-80C7-AD023E59555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2E817DC-B7BE-8645-8F42-6D1389999B55}" type="datetimeFigureOut">
              <a:rPr lang="en-US" smtClean="0"/>
              <a:pPr/>
              <a:t>4/18/12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26C7E-776C-0544-AA31-0FE866D618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2E817DC-B7BE-8645-8F42-6D1389999B55}" type="datetimeFigureOut">
              <a:rPr lang="en-US" smtClean="0"/>
              <a:pPr/>
              <a:t>4/18/12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26C7E-776C-0544-AA31-0FE866D618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2E817DC-B7BE-8645-8F42-6D1389999B55}" type="datetimeFigureOut">
              <a:rPr lang="en-US" smtClean="0"/>
              <a:pPr/>
              <a:t>4/18/12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B26C7E-776C-0544-AA31-0FE866D6189C}" type="slidenum">
              <a:rPr lang="en-US" smtClean="0"/>
              <a:pPr/>
              <a:t>‹#›</a:t>
            </a:fld>
            <a:endParaRPr lang="en-US"/>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2E817DC-B7BE-8645-8F42-6D1389999B55}" type="datetimeFigureOut">
              <a:rPr lang="en-US" smtClean="0"/>
              <a:pPr/>
              <a:t>4/18/12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B26C7E-776C-0544-AA31-0FE866D618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817DC-B7BE-8645-8F42-6D1389999B55}" type="datetimeFigureOut">
              <a:rPr lang="en-US" smtClean="0"/>
              <a:pPr/>
              <a:t>4/18/12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B26C7E-776C-0544-AA31-0FE866D618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817DC-B7BE-8645-8F42-6D1389999B55}" type="datetimeFigureOut">
              <a:rPr lang="en-US" smtClean="0"/>
              <a:pPr/>
              <a:t>4/18/12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theme" Target="../theme/theme1.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C2E817DC-B7BE-8645-8F42-6D1389999B55}" type="datetimeFigureOut">
              <a:rPr lang="en-US" smtClean="0"/>
              <a:pPr/>
              <a:t>4/18/12</a:t>
            </a:fld>
            <a:endParaRPr lang="en-US"/>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9FB26C7E-776C-0544-AA31-0FE866D6189C}" type="slidenum">
              <a:rPr lang="en-US" smtClean="0"/>
              <a:pPr/>
              <a:t>‹#›</a:t>
            </a:fld>
            <a:endParaRPr lang="en-US"/>
          </a:p>
        </p:txBody>
      </p:sp>
      <p:pic>
        <p:nvPicPr>
          <p:cNvPr id="7" name="Picture 6"/>
          <p:cNvPicPr>
            <a:picLocks noChangeAspect="1"/>
          </p:cNvPicPr>
          <p:nvPr/>
        </p:nvPicPr>
        <p:blipFill>
          <a:blip r:embed="rId17"/>
          <a:stretch>
            <a:fillRect/>
          </a:stretch>
        </p:blipFill>
        <p:spPr>
          <a:xfrm>
            <a:off x="7467600" y="6172199"/>
            <a:ext cx="1473200" cy="552450"/>
          </a:xfrm>
          <a:prstGeom prst="rect">
            <a:avLst/>
          </a:prstGeom>
        </p:spPr>
      </p:pic>
      <p:pic>
        <p:nvPicPr>
          <p:cNvPr id="8" name="Picture 7"/>
          <p:cNvPicPr>
            <a:picLocks noChangeAspect="1"/>
          </p:cNvPicPr>
          <p:nvPr/>
        </p:nvPicPr>
        <p:blipFill>
          <a:blip r:embed="rId18"/>
          <a:stretch>
            <a:fillRect/>
          </a:stretch>
        </p:blipFill>
        <p:spPr>
          <a:xfrm>
            <a:off x="152401" y="6273465"/>
            <a:ext cx="1905000" cy="451184"/>
          </a:xfrm>
          <a:prstGeom prst="rect">
            <a:avLst/>
          </a:prstGeom>
        </p:spPr>
      </p:pic>
    </p:spTree>
  </p:cSld>
  <p:clrMap bg1="dk1" tx1="lt1" bg2="dk2"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3"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3"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3"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Macintosh%20HD:Users:kbatesmandel:Desktop:21st%20C%20Grnt:Bead%20Bug%20Activity(%20meadow)Directions%20and%20Worksheets.doc!OLE_LINK1"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hyperlink" Target="mailto:bmandel@21pstem.org" TargetMode="External"/><Relationship Id="rId3" Type="http://schemas.openxmlformats.org/officeDocument/2006/relationships/hyperlink" Target="mailto:sholmes@fi.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3428999"/>
          </a:xfrm>
        </p:spPr>
        <p:txBody>
          <a:bodyPr>
            <a:noAutofit/>
          </a:bodyPr>
          <a:lstStyle/>
          <a:p>
            <a:pPr>
              <a:lnSpc>
                <a:spcPts val="8200"/>
              </a:lnSpc>
            </a:pPr>
            <a:r>
              <a:rPr lang="en-US" sz="3200" dirty="0" smtClean="0"/>
              <a:t>Middle School Biology </a:t>
            </a:r>
            <a:br>
              <a:rPr lang="en-US" sz="3200" dirty="0" smtClean="0"/>
            </a:br>
            <a:r>
              <a:rPr lang="en-US" sz="3200" dirty="0" smtClean="0"/>
              <a:t>Increasing Student Learning </a:t>
            </a:r>
            <a:br>
              <a:rPr lang="en-US" sz="3200" dirty="0" smtClean="0"/>
            </a:br>
            <a:r>
              <a:rPr lang="en-US" sz="3200" dirty="0" smtClean="0"/>
              <a:t>Through Increasing Teacher Content  Knowledge </a:t>
            </a:r>
            <a:endParaRPr lang="en-US" sz="3200" dirty="0"/>
          </a:p>
        </p:txBody>
      </p:sp>
      <p:sp>
        <p:nvSpPr>
          <p:cNvPr id="3" name="Subtitle 2"/>
          <p:cNvSpPr>
            <a:spLocks noGrp="1"/>
          </p:cNvSpPr>
          <p:nvPr>
            <p:ph type="subTitle" idx="1"/>
          </p:nvPr>
        </p:nvSpPr>
        <p:spPr>
          <a:xfrm>
            <a:off x="306388" y="4849906"/>
            <a:ext cx="7618412" cy="1344706"/>
          </a:xfrm>
        </p:spPr>
        <p:txBody>
          <a:bodyPr>
            <a:noAutofit/>
          </a:bodyPr>
          <a:lstStyle/>
          <a:p>
            <a:r>
              <a:rPr lang="en-US" sz="2800" dirty="0" smtClean="0">
                <a:solidFill>
                  <a:schemeClr val="accent6"/>
                </a:solidFill>
              </a:rPr>
              <a:t>Bates Mandel </a:t>
            </a:r>
          </a:p>
          <a:p>
            <a:r>
              <a:rPr lang="en-US" sz="2800" dirty="0" smtClean="0">
                <a:solidFill>
                  <a:schemeClr val="accent6"/>
                </a:solidFill>
              </a:rPr>
              <a:t>Susan Holmes</a:t>
            </a:r>
          </a:p>
          <a:p>
            <a:r>
              <a:rPr lang="en-US" sz="2800" dirty="0" smtClean="0">
                <a:solidFill>
                  <a:schemeClr val="accent6"/>
                </a:solidFill>
              </a:rPr>
              <a:t>21</a:t>
            </a:r>
            <a:r>
              <a:rPr lang="en-US" sz="2800" baseline="30000" dirty="0" smtClean="0">
                <a:solidFill>
                  <a:schemeClr val="accent6"/>
                </a:solidFill>
              </a:rPr>
              <a:t>st</a:t>
            </a:r>
            <a:r>
              <a:rPr lang="en-US" sz="2800" dirty="0" smtClean="0">
                <a:solidFill>
                  <a:schemeClr val="accent6"/>
                </a:solidFill>
              </a:rPr>
              <a:t> Century Partnership for STEM Education</a:t>
            </a:r>
          </a:p>
          <a:p>
            <a:r>
              <a:rPr lang="en-US" sz="2800" dirty="0" smtClean="0">
                <a:solidFill>
                  <a:schemeClr val="accent6"/>
                </a:solidFill>
              </a:rPr>
              <a:t>2012 NSTA Convention </a:t>
            </a:r>
            <a:endParaRPr lang="en-US" sz="2800" dirty="0">
              <a:solidFill>
                <a:schemeClr val="accent6"/>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r>
              <a:rPr lang="en-US" dirty="0"/>
              <a:t>Baseline </a:t>
            </a:r>
            <a:r>
              <a:rPr lang="en-US" dirty="0" smtClean="0"/>
              <a:t>Measures/Covariates</a:t>
            </a:r>
            <a:endParaRPr lang="en-US" dirty="0"/>
          </a:p>
        </p:txBody>
      </p:sp>
      <p:sp>
        <p:nvSpPr>
          <p:cNvPr id="47107" name="Rectangle 3"/>
          <p:cNvSpPr>
            <a:spLocks noGrp="1" noChangeArrowheads="1"/>
          </p:cNvSpPr>
          <p:nvPr>
            <p:ph idx="1"/>
          </p:nvPr>
        </p:nvSpPr>
        <p:spPr/>
        <p:txBody>
          <a:bodyPr/>
          <a:lstStyle/>
          <a:p>
            <a:pPr>
              <a:buFont typeface="Wingdings" charset="2"/>
              <a:buNone/>
            </a:pPr>
            <a:r>
              <a:rPr lang="en-US" dirty="0"/>
              <a:t>Several measures will be collected at the start of the study to help improve our ability to estimate outcomes at the end of the study:</a:t>
            </a:r>
            <a:endParaRPr lang="en-US" dirty="0" smtClean="0"/>
          </a:p>
          <a:p>
            <a:pPr lvl="1"/>
            <a:r>
              <a:rPr lang="en-US" dirty="0" smtClean="0"/>
              <a:t>Student demographic data</a:t>
            </a:r>
          </a:p>
          <a:p>
            <a:pPr lvl="1"/>
            <a:r>
              <a:rPr lang="en-US" dirty="0"/>
              <a:t>Student achievement data in math and </a:t>
            </a:r>
            <a:r>
              <a:rPr lang="en-US" dirty="0" smtClean="0"/>
              <a:t>reading assessments </a:t>
            </a:r>
            <a:r>
              <a:rPr lang="en-US" dirty="0"/>
              <a:t>will be collected for all participating students for the two years prior to the start of the study</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391400" y="5943600"/>
            <a:ext cx="1752600" cy="914400"/>
          </a:xfrm>
          <a:prstGeom prst="rect">
            <a:avLst/>
          </a:prstGeom>
          <a:solidFill>
            <a:srgbClr val="364364"/>
          </a:solidFill>
          <a:ln>
            <a:solidFill>
              <a:srgbClr val="2B385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12775" y="188259"/>
            <a:ext cx="7918450" cy="788894"/>
          </a:xfrm>
        </p:spPr>
        <p:txBody>
          <a:bodyPr/>
          <a:lstStyle/>
          <a:p>
            <a:r>
              <a:rPr lang="en-US" dirty="0" smtClean="0">
                <a:solidFill>
                  <a:schemeClr val="accent3"/>
                </a:solidFill>
              </a:rPr>
              <a:t>Binders</a:t>
            </a:r>
            <a:endParaRPr lang="en-US" dirty="0">
              <a:solidFill>
                <a:schemeClr val="accent3"/>
              </a:solidFill>
            </a:endParaRPr>
          </a:p>
        </p:txBody>
      </p:sp>
      <p:sp>
        <p:nvSpPr>
          <p:cNvPr id="5" name="Content Placeholder 4"/>
          <p:cNvSpPr>
            <a:spLocks noGrp="1"/>
          </p:cNvSpPr>
          <p:nvPr>
            <p:ph sz="half" idx="1"/>
          </p:nvPr>
        </p:nvSpPr>
        <p:spPr>
          <a:xfrm>
            <a:off x="612775" y="977153"/>
            <a:ext cx="3863788" cy="4068763"/>
          </a:xfrm>
        </p:spPr>
        <p:txBody>
          <a:bodyPr/>
          <a:lstStyle/>
          <a:p>
            <a:pPr>
              <a:buClr>
                <a:schemeClr val="accent6">
                  <a:lumMod val="75000"/>
                </a:schemeClr>
              </a:buClr>
            </a:pPr>
            <a:r>
              <a:rPr lang="en-US" dirty="0" smtClean="0">
                <a:solidFill>
                  <a:schemeClr val="accent6">
                    <a:lumMod val="75000"/>
                  </a:schemeClr>
                </a:solidFill>
              </a:rPr>
              <a:t>Cognitive Science</a:t>
            </a:r>
            <a:endParaRPr lang="en-US" dirty="0">
              <a:solidFill>
                <a:schemeClr val="accent6">
                  <a:lumMod val="75000"/>
                </a:schemeClr>
              </a:solidFill>
            </a:endParaRPr>
          </a:p>
        </p:txBody>
      </p:sp>
      <p:sp>
        <p:nvSpPr>
          <p:cNvPr id="6" name="Content Placeholder 5"/>
          <p:cNvSpPr>
            <a:spLocks noGrp="1"/>
          </p:cNvSpPr>
          <p:nvPr>
            <p:ph sz="half" idx="2"/>
          </p:nvPr>
        </p:nvSpPr>
        <p:spPr>
          <a:xfrm>
            <a:off x="4663313" y="977153"/>
            <a:ext cx="3867912" cy="4068763"/>
          </a:xfrm>
        </p:spPr>
        <p:txBody>
          <a:bodyPr/>
          <a:lstStyle/>
          <a:p>
            <a:r>
              <a:rPr lang="en-US" dirty="0" smtClean="0">
                <a:solidFill>
                  <a:schemeClr val="accent3"/>
                </a:solidFill>
              </a:rPr>
              <a:t>Content</a:t>
            </a:r>
            <a:endParaRPr lang="en-US" dirty="0">
              <a:solidFill>
                <a:schemeClr val="accent3"/>
              </a:solidFill>
            </a:endParaRPr>
          </a:p>
        </p:txBody>
      </p:sp>
      <p:pic>
        <p:nvPicPr>
          <p:cNvPr id="11" name="Picture 10"/>
          <p:cNvPicPr>
            <a:picLocks noChangeAspect="1"/>
          </p:cNvPicPr>
          <p:nvPr/>
        </p:nvPicPr>
        <p:blipFill>
          <a:blip r:embed="rId2"/>
          <a:stretch>
            <a:fillRect/>
          </a:stretch>
        </p:blipFill>
        <p:spPr>
          <a:xfrm>
            <a:off x="4409925" y="1447800"/>
            <a:ext cx="4121300" cy="5178979"/>
          </a:xfrm>
          <a:prstGeom prst="rect">
            <a:avLst/>
          </a:prstGeom>
        </p:spPr>
      </p:pic>
      <p:pic>
        <p:nvPicPr>
          <p:cNvPr id="8" name="Picture 7"/>
          <p:cNvPicPr>
            <a:picLocks noChangeAspect="1"/>
          </p:cNvPicPr>
          <p:nvPr/>
        </p:nvPicPr>
        <p:blipFill>
          <a:blip r:embed="rId3"/>
          <a:stretch>
            <a:fillRect/>
          </a:stretch>
        </p:blipFill>
        <p:spPr>
          <a:xfrm>
            <a:off x="380999" y="1447800"/>
            <a:ext cx="3633476" cy="47244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dirty="0"/>
              <a:t>Outcomes</a:t>
            </a:r>
          </a:p>
        </p:txBody>
      </p:sp>
      <p:sp>
        <p:nvSpPr>
          <p:cNvPr id="51203" name="Rectangle 3"/>
          <p:cNvSpPr>
            <a:spLocks noGrp="1" noChangeArrowheads="1"/>
          </p:cNvSpPr>
          <p:nvPr>
            <p:ph idx="1"/>
          </p:nvPr>
        </p:nvSpPr>
        <p:spPr>
          <a:xfrm>
            <a:off x="988358" y="1447800"/>
            <a:ext cx="7167284" cy="4419600"/>
          </a:xfrm>
        </p:spPr>
        <p:txBody>
          <a:bodyPr>
            <a:normAutofit lnSpcReduction="10000"/>
          </a:bodyPr>
          <a:lstStyle/>
          <a:p>
            <a:pPr marL="342900" lvl="1" indent="-342900">
              <a:buFont typeface="Arial" charset="0"/>
              <a:buChar char="•"/>
            </a:pPr>
            <a:r>
              <a:rPr lang="en-US" sz="3200" dirty="0" smtClean="0"/>
              <a:t>All teachers in all three arms of the study will administer the end of unit test to their students.</a:t>
            </a:r>
          </a:p>
          <a:p>
            <a:pPr>
              <a:lnSpc>
                <a:spcPct val="90000"/>
              </a:lnSpc>
            </a:pPr>
            <a:r>
              <a:rPr lang="en-US" dirty="0" smtClean="0"/>
              <a:t>Will </a:t>
            </a:r>
            <a:r>
              <a:rPr lang="en-US" dirty="0"/>
              <a:t>also use 8th grade</a:t>
            </a:r>
            <a:r>
              <a:rPr lang="en-US" dirty="0" smtClean="0"/>
              <a:t> state science (PSSA or AIMS) scores </a:t>
            </a:r>
            <a:r>
              <a:rPr lang="en-US" dirty="0"/>
              <a:t>as a measure of student learning</a:t>
            </a:r>
            <a:r>
              <a:rPr lang="en-US" dirty="0" smtClean="0"/>
              <a:t>.</a:t>
            </a:r>
          </a:p>
          <a:p>
            <a:r>
              <a:rPr lang="en-US" dirty="0" smtClean="0"/>
              <a:t>All teachers in all three arms of the study are paid to take:</a:t>
            </a:r>
          </a:p>
          <a:p>
            <a:pPr marL="342900" lvl="1" indent="-342900"/>
            <a:r>
              <a:rPr lang="en-US" dirty="0" smtClean="0"/>
              <a:t>The Survey of Enacted Curriculum (SEC)</a:t>
            </a:r>
          </a:p>
          <a:p>
            <a:pPr marL="342900" lvl="1" indent="-342900"/>
            <a:r>
              <a:rPr lang="en-US" dirty="0" smtClean="0"/>
              <a:t>The Teacher Content knowledge test</a:t>
            </a:r>
          </a:p>
          <a:p>
            <a:pPr marL="342900" lvl="1" indent="-342900"/>
            <a:r>
              <a:rPr lang="en-US" dirty="0" smtClean="0"/>
              <a:t>A short spatial ability test </a:t>
            </a:r>
            <a:endParaRPr lang="en-US" dirty="0"/>
          </a:p>
        </p:txBody>
      </p:sp>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School Districts Involved with Study</a:t>
            </a:r>
            <a:endParaRPr lang="en-US" dirty="0"/>
          </a:p>
        </p:txBody>
      </p:sp>
      <p:sp>
        <p:nvSpPr>
          <p:cNvPr id="5" name="Content Placeholder 4"/>
          <p:cNvSpPr>
            <a:spLocks noGrp="1"/>
          </p:cNvSpPr>
          <p:nvPr>
            <p:ph sz="half" idx="1"/>
          </p:nvPr>
        </p:nvSpPr>
        <p:spPr>
          <a:xfrm>
            <a:off x="632012" y="1905000"/>
            <a:ext cx="3863788" cy="4068763"/>
          </a:xfrm>
        </p:spPr>
        <p:txBody>
          <a:bodyPr>
            <a:normAutofit fontScale="92500" lnSpcReduction="10000"/>
          </a:bodyPr>
          <a:lstStyle/>
          <a:p>
            <a:r>
              <a:rPr lang="en-US" dirty="0" smtClean="0">
                <a:solidFill>
                  <a:schemeClr val="accent3"/>
                </a:solidFill>
              </a:rPr>
              <a:t>Holt Text Book</a:t>
            </a:r>
          </a:p>
          <a:p>
            <a:r>
              <a:rPr lang="en-US" dirty="0" smtClean="0"/>
              <a:t>School District of Philadelphia</a:t>
            </a:r>
          </a:p>
          <a:p>
            <a:r>
              <a:rPr lang="en-US" dirty="0" smtClean="0"/>
              <a:t>Approx. 90 total schools – 30 in each arm of the study</a:t>
            </a:r>
          </a:p>
          <a:p>
            <a:r>
              <a:rPr lang="en-US" dirty="0" smtClean="0"/>
              <a:t>Grades 7 &amp; 8</a:t>
            </a:r>
          </a:p>
          <a:p>
            <a:endParaRPr lang="en-US" dirty="0"/>
          </a:p>
        </p:txBody>
      </p:sp>
      <p:sp>
        <p:nvSpPr>
          <p:cNvPr id="6" name="Content Placeholder 5"/>
          <p:cNvSpPr>
            <a:spLocks noGrp="1"/>
          </p:cNvSpPr>
          <p:nvPr>
            <p:ph sz="half" idx="2"/>
          </p:nvPr>
        </p:nvSpPr>
        <p:spPr>
          <a:xfrm>
            <a:off x="4661646" y="1905000"/>
            <a:ext cx="3867912" cy="4068763"/>
          </a:xfrm>
        </p:spPr>
        <p:txBody>
          <a:bodyPr>
            <a:normAutofit fontScale="92500" lnSpcReduction="10000"/>
          </a:bodyPr>
          <a:lstStyle/>
          <a:p>
            <a:r>
              <a:rPr lang="en-US" dirty="0" smtClean="0">
                <a:solidFill>
                  <a:schemeClr val="accent6"/>
                </a:solidFill>
              </a:rPr>
              <a:t>Foss Science Kits</a:t>
            </a:r>
          </a:p>
          <a:p>
            <a:r>
              <a:rPr lang="en-US" dirty="0" smtClean="0"/>
              <a:t>Pittsburgh Public Schools</a:t>
            </a:r>
          </a:p>
          <a:p>
            <a:r>
              <a:rPr lang="en-US" dirty="0" smtClean="0"/>
              <a:t>Phoenix Area School Districts</a:t>
            </a:r>
          </a:p>
          <a:p>
            <a:pPr lvl="1"/>
            <a:r>
              <a:rPr lang="en-US" dirty="0" smtClean="0"/>
              <a:t>Dysart, Deer Valley, Madison, and Buckeye</a:t>
            </a:r>
          </a:p>
          <a:p>
            <a:r>
              <a:rPr lang="en-US" dirty="0" smtClean="0"/>
              <a:t>Tucson Area School Districts</a:t>
            </a:r>
          </a:p>
          <a:p>
            <a:pPr lvl="1"/>
            <a:r>
              <a:rPr lang="en-US" dirty="0" smtClean="0"/>
              <a:t>Tucson Unified SD, Sunnyside</a:t>
            </a:r>
          </a:p>
          <a:p>
            <a:r>
              <a:rPr lang="en-US" dirty="0" smtClean="0"/>
              <a:t>Approx. 90 total schools – 30 in each arm of the study</a:t>
            </a:r>
          </a:p>
          <a:p>
            <a:r>
              <a:rPr lang="en-US" dirty="0" smtClean="0"/>
              <a:t>Grades 6 &amp; 7</a:t>
            </a:r>
            <a:endParaRPr lang="en-US" dirty="0"/>
          </a:p>
        </p:txBody>
      </p:sp>
      <p:sp>
        <p:nvSpPr>
          <p:cNvPr id="8" name="TextBox 7"/>
          <p:cNvSpPr txBox="1"/>
          <p:nvPr/>
        </p:nvSpPr>
        <p:spPr>
          <a:xfrm>
            <a:off x="304800" y="4876800"/>
            <a:ext cx="4089431" cy="646331"/>
          </a:xfrm>
          <a:prstGeom prst="rect">
            <a:avLst/>
          </a:prstGeom>
          <a:noFill/>
        </p:spPr>
        <p:txBody>
          <a:bodyPr wrap="none" rtlCol="0">
            <a:spAutoFit/>
          </a:bodyPr>
          <a:lstStyle/>
          <a:p>
            <a:r>
              <a:rPr lang="en-US" dirty="0" smtClean="0">
                <a:solidFill>
                  <a:schemeClr val="accent5"/>
                </a:solidFill>
              </a:rPr>
              <a:t>Each Content Unit/Grade will </a:t>
            </a:r>
          </a:p>
          <a:p>
            <a:r>
              <a:rPr lang="en-US" dirty="0" smtClean="0">
                <a:solidFill>
                  <a:schemeClr val="accent5"/>
                </a:solidFill>
              </a:rPr>
              <a:t>be done for two consecutive years</a:t>
            </a:r>
            <a:endParaRPr lang="en-US" dirty="0">
              <a:solidFill>
                <a:schemeClr val="accent5"/>
              </a:solidFill>
            </a:endParaRPr>
          </a:p>
        </p:txBody>
      </p:sp>
    </p:spTree>
  </p:cSld>
  <p:clrMapOvr>
    <a:masterClrMapping/>
  </p:clrMapOvr>
  <p:transition xmlns:p14="http://schemas.microsoft.com/office/powerpoint/2010/main">
    <p:pull dir="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a:solidFill>
                  <a:schemeClr val="accent3"/>
                </a:solidFill>
              </a:rPr>
              <a:t>Study Overview</a:t>
            </a:r>
          </a:p>
        </p:txBody>
      </p:sp>
      <p:sp>
        <p:nvSpPr>
          <p:cNvPr id="41987" name="Text Box 68"/>
          <p:cNvSpPr txBox="1">
            <a:spLocks noChangeArrowheads="1"/>
          </p:cNvSpPr>
          <p:nvPr/>
        </p:nvSpPr>
        <p:spPr bwMode="auto">
          <a:xfrm>
            <a:off x="5410200" y="381000"/>
            <a:ext cx="8382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a:p>
        </p:txBody>
      </p:sp>
      <p:sp>
        <p:nvSpPr>
          <p:cNvPr id="41988" name="Text Box 72"/>
          <p:cNvSpPr txBox="1">
            <a:spLocks noChangeArrowheads="1"/>
          </p:cNvSpPr>
          <p:nvPr/>
        </p:nvSpPr>
        <p:spPr bwMode="auto">
          <a:xfrm>
            <a:off x="2057400" y="2020887"/>
            <a:ext cx="15240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t>Intervention</a:t>
            </a:r>
          </a:p>
        </p:txBody>
      </p:sp>
      <p:sp>
        <p:nvSpPr>
          <p:cNvPr id="41989" name="Text Box 75"/>
          <p:cNvSpPr txBox="1">
            <a:spLocks noChangeArrowheads="1"/>
          </p:cNvSpPr>
          <p:nvPr/>
        </p:nvSpPr>
        <p:spPr bwMode="auto">
          <a:xfrm>
            <a:off x="5029200" y="1926430"/>
            <a:ext cx="1752600" cy="6461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t>Teaching of Unit</a:t>
            </a:r>
          </a:p>
        </p:txBody>
      </p:sp>
      <p:sp>
        <p:nvSpPr>
          <p:cNvPr id="41990" name="Text Box 76"/>
          <p:cNvSpPr txBox="1">
            <a:spLocks noChangeArrowheads="1"/>
          </p:cNvSpPr>
          <p:nvPr/>
        </p:nvSpPr>
        <p:spPr bwMode="auto">
          <a:xfrm>
            <a:off x="7467600" y="1944687"/>
            <a:ext cx="1447800" cy="366713"/>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dirty="0"/>
              <a:t>Outcomes</a:t>
            </a:r>
          </a:p>
        </p:txBody>
      </p:sp>
      <p:sp>
        <p:nvSpPr>
          <p:cNvPr id="41991" name="AutoShape 78"/>
          <p:cNvSpPr>
            <a:spLocks noChangeArrowheads="1"/>
          </p:cNvSpPr>
          <p:nvPr/>
        </p:nvSpPr>
        <p:spPr bwMode="auto">
          <a:xfrm flipV="1">
            <a:off x="6781800" y="2158999"/>
            <a:ext cx="381000" cy="130174"/>
          </a:xfrm>
          <a:prstGeom prst="rightArrow">
            <a:avLst>
              <a:gd name="adj1" fmla="val 50000"/>
              <a:gd name="adj2" fmla="val 50000"/>
            </a:avLst>
          </a:prstGeom>
          <a:solidFill>
            <a:srgbClr val="F79646"/>
          </a:solidFill>
          <a:ln w="9525">
            <a:solidFill>
              <a:schemeClr val="tx1"/>
            </a:solidFill>
            <a:miter lim="800000"/>
            <a:headEnd/>
            <a:tailEnd/>
          </a:ln>
        </p:spPr>
        <p:txBody>
          <a:bodyPr wrap="none" anchor="ctr">
            <a:prstTxWarp prst="textNoShape">
              <a:avLst/>
            </a:prstTxWarp>
          </a:bodyPr>
          <a:lstStyle/>
          <a:p>
            <a:endParaRPr lang="en-US"/>
          </a:p>
        </p:txBody>
      </p:sp>
      <p:sp>
        <p:nvSpPr>
          <p:cNvPr id="41992" name="AutoShape 80"/>
          <p:cNvSpPr>
            <a:spLocks noChangeArrowheads="1"/>
          </p:cNvSpPr>
          <p:nvPr/>
        </p:nvSpPr>
        <p:spPr bwMode="auto">
          <a:xfrm>
            <a:off x="4038600" y="2136774"/>
            <a:ext cx="457200" cy="152400"/>
          </a:xfrm>
          <a:prstGeom prst="rightArrow">
            <a:avLst>
              <a:gd name="adj1" fmla="val 50000"/>
              <a:gd name="adj2" fmla="val 50000"/>
            </a:avLst>
          </a:prstGeom>
          <a:solidFill>
            <a:srgbClr val="F79646"/>
          </a:solidFill>
          <a:ln w="9525">
            <a:solidFill>
              <a:schemeClr val="tx1"/>
            </a:solidFill>
            <a:miter lim="800000"/>
            <a:headEnd/>
            <a:tailEnd/>
          </a:ln>
        </p:spPr>
        <p:txBody>
          <a:bodyPr wrap="none" anchor="ctr">
            <a:prstTxWarp prst="textNoShape">
              <a:avLst/>
            </a:prstTxWarp>
          </a:bodyPr>
          <a:lstStyle/>
          <a:p>
            <a:endParaRPr lang="en-US"/>
          </a:p>
        </p:txBody>
      </p:sp>
      <p:sp>
        <p:nvSpPr>
          <p:cNvPr id="41993" name="AutoShape 82"/>
          <p:cNvSpPr>
            <a:spLocks noChangeArrowheads="1"/>
          </p:cNvSpPr>
          <p:nvPr/>
        </p:nvSpPr>
        <p:spPr bwMode="auto">
          <a:xfrm>
            <a:off x="1600200" y="2105341"/>
            <a:ext cx="381000" cy="183832"/>
          </a:xfrm>
          <a:prstGeom prst="rightArrow">
            <a:avLst>
              <a:gd name="adj1" fmla="val 50000"/>
              <a:gd name="adj2" fmla="val 50000"/>
            </a:avLst>
          </a:prstGeom>
          <a:solidFill>
            <a:schemeClr val="accent6"/>
          </a:solidFill>
          <a:ln w="9525">
            <a:solidFill>
              <a:schemeClr val="tx1"/>
            </a:solidFill>
            <a:miter lim="800000"/>
            <a:headEnd/>
            <a:tailEnd/>
          </a:ln>
        </p:spPr>
        <p:txBody>
          <a:bodyPr wrap="none" anchor="ctr">
            <a:prstTxWarp prst="textNoShape">
              <a:avLst/>
            </a:prstTxWarp>
          </a:bodyPr>
          <a:lstStyle/>
          <a:p>
            <a:endParaRPr lang="en-US"/>
          </a:p>
        </p:txBody>
      </p:sp>
      <p:sp>
        <p:nvSpPr>
          <p:cNvPr id="41994" name="Text Box 84"/>
          <p:cNvSpPr txBox="1">
            <a:spLocks noChangeArrowheads="1"/>
          </p:cNvSpPr>
          <p:nvPr/>
        </p:nvSpPr>
        <p:spPr bwMode="auto">
          <a:xfrm>
            <a:off x="304800" y="2020887"/>
            <a:ext cx="11430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t>Baseline</a:t>
            </a:r>
          </a:p>
        </p:txBody>
      </p:sp>
      <p:grpSp>
        <p:nvGrpSpPr>
          <p:cNvPr id="2" name="Group 100"/>
          <p:cNvGrpSpPr>
            <a:grpSpLocks/>
          </p:cNvGrpSpPr>
          <p:nvPr/>
        </p:nvGrpSpPr>
        <p:grpSpPr bwMode="auto">
          <a:xfrm>
            <a:off x="381000" y="3019425"/>
            <a:ext cx="1600200" cy="2743200"/>
            <a:chOff x="480" y="2016"/>
            <a:chExt cx="1008" cy="1728"/>
          </a:xfrm>
        </p:grpSpPr>
        <p:sp>
          <p:nvSpPr>
            <p:cNvPr id="42015" name="_s1032"/>
            <p:cNvSpPr>
              <a:spLocks noChangeArrowheads="1"/>
            </p:cNvSpPr>
            <p:nvPr/>
          </p:nvSpPr>
          <p:spPr bwMode="auto">
            <a:xfrm>
              <a:off x="528" y="2016"/>
              <a:ext cx="768" cy="432"/>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sp>
          <p:nvSpPr>
            <p:cNvPr id="42016" name="Text Box 85"/>
            <p:cNvSpPr txBox="1">
              <a:spLocks noChangeArrowheads="1"/>
            </p:cNvSpPr>
            <p:nvPr/>
          </p:nvSpPr>
          <p:spPr bwMode="auto">
            <a:xfrm>
              <a:off x="480" y="2064"/>
              <a:ext cx="816" cy="326"/>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a:t>Prior student achievement</a:t>
              </a:r>
            </a:p>
          </p:txBody>
        </p:sp>
        <p:sp>
          <p:nvSpPr>
            <p:cNvPr id="42017" name="_s1032"/>
            <p:cNvSpPr>
              <a:spLocks noChangeArrowheads="1"/>
            </p:cNvSpPr>
            <p:nvPr/>
          </p:nvSpPr>
          <p:spPr bwMode="auto">
            <a:xfrm>
              <a:off x="528" y="2688"/>
              <a:ext cx="768" cy="432"/>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sp>
          <p:nvSpPr>
            <p:cNvPr id="42018" name="Text Box 88"/>
            <p:cNvSpPr txBox="1">
              <a:spLocks noChangeArrowheads="1"/>
            </p:cNvSpPr>
            <p:nvPr/>
          </p:nvSpPr>
          <p:spPr bwMode="auto">
            <a:xfrm>
              <a:off x="480" y="2688"/>
              <a:ext cx="864" cy="326"/>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a:t>School Characteristics</a:t>
              </a:r>
            </a:p>
          </p:txBody>
        </p:sp>
        <p:sp>
          <p:nvSpPr>
            <p:cNvPr id="42019" name="_s1032"/>
            <p:cNvSpPr>
              <a:spLocks noChangeArrowheads="1"/>
            </p:cNvSpPr>
            <p:nvPr/>
          </p:nvSpPr>
          <p:spPr bwMode="auto">
            <a:xfrm>
              <a:off x="528" y="3312"/>
              <a:ext cx="768" cy="432"/>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sp>
          <p:nvSpPr>
            <p:cNvPr id="42020" name="Text Box 90"/>
            <p:cNvSpPr txBox="1">
              <a:spLocks noChangeArrowheads="1"/>
            </p:cNvSpPr>
            <p:nvPr/>
          </p:nvSpPr>
          <p:spPr bwMode="auto">
            <a:xfrm>
              <a:off x="480" y="3360"/>
              <a:ext cx="816" cy="326"/>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a:t>Teacher Background</a:t>
              </a:r>
            </a:p>
          </p:txBody>
        </p:sp>
        <p:sp>
          <p:nvSpPr>
            <p:cNvPr id="42021" name="AutoShape 91"/>
            <p:cNvSpPr>
              <a:spLocks/>
            </p:cNvSpPr>
            <p:nvPr/>
          </p:nvSpPr>
          <p:spPr bwMode="auto">
            <a:xfrm>
              <a:off x="1344" y="2016"/>
              <a:ext cx="144" cy="1728"/>
            </a:xfrm>
            <a:prstGeom prst="rightBrace">
              <a:avLst>
                <a:gd name="adj1" fmla="val 100000"/>
                <a:gd name="adj2" fmla="val 50986"/>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104"/>
          <p:cNvGrpSpPr>
            <a:grpSpLocks/>
          </p:cNvGrpSpPr>
          <p:nvPr/>
        </p:nvGrpSpPr>
        <p:grpSpPr bwMode="auto">
          <a:xfrm>
            <a:off x="2209800" y="3021012"/>
            <a:ext cx="1371600" cy="3076575"/>
            <a:chOff x="1632" y="2016"/>
            <a:chExt cx="864" cy="1938"/>
          </a:xfrm>
        </p:grpSpPr>
        <p:grpSp>
          <p:nvGrpSpPr>
            <p:cNvPr id="4" name="Group 102"/>
            <p:cNvGrpSpPr>
              <a:grpSpLocks/>
            </p:cNvGrpSpPr>
            <p:nvPr/>
          </p:nvGrpSpPr>
          <p:grpSpPr bwMode="auto">
            <a:xfrm>
              <a:off x="1728" y="2016"/>
              <a:ext cx="672" cy="1938"/>
              <a:chOff x="1536" y="2016"/>
              <a:chExt cx="672" cy="1938"/>
            </a:xfrm>
          </p:grpSpPr>
          <p:sp>
            <p:nvSpPr>
              <p:cNvPr id="42008" name="_s1032"/>
              <p:cNvSpPr>
                <a:spLocks noChangeArrowheads="1"/>
              </p:cNvSpPr>
              <p:nvPr/>
            </p:nvSpPr>
            <p:spPr bwMode="auto">
              <a:xfrm>
                <a:off x="1584" y="3360"/>
                <a:ext cx="576" cy="576"/>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grpSp>
            <p:nvGrpSpPr>
              <p:cNvPr id="5" name="Group 101"/>
              <p:cNvGrpSpPr>
                <a:grpSpLocks/>
              </p:cNvGrpSpPr>
              <p:nvPr/>
            </p:nvGrpSpPr>
            <p:grpSpPr bwMode="auto">
              <a:xfrm>
                <a:off x="1536" y="2016"/>
                <a:ext cx="672" cy="1938"/>
                <a:chOff x="1536" y="2016"/>
                <a:chExt cx="672" cy="1938"/>
              </a:xfrm>
            </p:grpSpPr>
            <p:sp>
              <p:nvSpPr>
                <p:cNvPr id="42010" name="_s1032"/>
                <p:cNvSpPr>
                  <a:spLocks noChangeArrowheads="1"/>
                </p:cNvSpPr>
                <p:nvPr/>
              </p:nvSpPr>
              <p:spPr bwMode="auto">
                <a:xfrm>
                  <a:off x="1584" y="2016"/>
                  <a:ext cx="576" cy="576"/>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sp>
              <p:nvSpPr>
                <p:cNvPr id="42011" name="Text Box 93"/>
                <p:cNvSpPr txBox="1">
                  <a:spLocks noChangeArrowheads="1"/>
                </p:cNvSpPr>
                <p:nvPr/>
              </p:nvSpPr>
              <p:spPr bwMode="auto">
                <a:xfrm>
                  <a:off x="1584" y="2208"/>
                  <a:ext cx="576" cy="192"/>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a:t>Control</a:t>
                  </a:r>
                </a:p>
              </p:txBody>
            </p:sp>
            <p:sp>
              <p:nvSpPr>
                <p:cNvPr id="42012" name="_s1032"/>
                <p:cNvSpPr>
                  <a:spLocks noChangeArrowheads="1"/>
                </p:cNvSpPr>
                <p:nvPr/>
              </p:nvSpPr>
              <p:spPr bwMode="auto">
                <a:xfrm>
                  <a:off x="1584" y="2688"/>
                  <a:ext cx="576" cy="576"/>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sp>
              <p:nvSpPr>
                <p:cNvPr id="42013" name="Text Box 95"/>
                <p:cNvSpPr txBox="1">
                  <a:spLocks noChangeArrowheads="1"/>
                </p:cNvSpPr>
                <p:nvPr/>
              </p:nvSpPr>
              <p:spPr bwMode="auto">
                <a:xfrm>
                  <a:off x="1584" y="2794"/>
                  <a:ext cx="576" cy="326"/>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a:t>Content PD</a:t>
                  </a:r>
                </a:p>
              </p:txBody>
            </p:sp>
            <p:sp>
              <p:nvSpPr>
                <p:cNvPr id="42014" name="Text Box 97"/>
                <p:cNvSpPr txBox="1">
                  <a:spLocks noChangeArrowheads="1"/>
                </p:cNvSpPr>
                <p:nvPr/>
              </p:nvSpPr>
              <p:spPr bwMode="auto">
                <a:xfrm>
                  <a:off x="1536" y="3360"/>
                  <a:ext cx="672" cy="594"/>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a:t>Cognitive Science + Content PD</a:t>
                  </a:r>
                </a:p>
              </p:txBody>
            </p:sp>
          </p:grpSp>
        </p:grpSp>
        <p:sp>
          <p:nvSpPr>
            <p:cNvPr id="42007" name="AutoShape 103"/>
            <p:cNvSpPr>
              <a:spLocks noChangeArrowheads="1"/>
            </p:cNvSpPr>
            <p:nvPr/>
          </p:nvSpPr>
          <p:spPr bwMode="auto">
            <a:xfrm>
              <a:off x="1632" y="2016"/>
              <a:ext cx="864" cy="1920"/>
            </a:xfrm>
            <a:prstGeom prst="bracePair">
              <a:avLst>
                <a:gd name="adj" fmla="val 8333"/>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125"/>
          <p:cNvGrpSpPr>
            <a:grpSpLocks/>
          </p:cNvGrpSpPr>
          <p:nvPr/>
        </p:nvGrpSpPr>
        <p:grpSpPr bwMode="auto">
          <a:xfrm>
            <a:off x="5638800" y="3030538"/>
            <a:ext cx="1219200" cy="3038474"/>
            <a:chOff x="3828" y="1861"/>
            <a:chExt cx="864" cy="1728"/>
          </a:xfrm>
        </p:grpSpPr>
        <p:sp>
          <p:nvSpPr>
            <p:cNvPr id="42004" name="_s1032"/>
            <p:cNvSpPr>
              <a:spLocks noChangeArrowheads="1"/>
            </p:cNvSpPr>
            <p:nvPr/>
          </p:nvSpPr>
          <p:spPr bwMode="auto">
            <a:xfrm>
              <a:off x="3828" y="1861"/>
              <a:ext cx="864" cy="172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sp>
          <p:nvSpPr>
            <p:cNvPr id="42005" name="Text Box 120"/>
            <p:cNvSpPr txBox="1">
              <a:spLocks noChangeArrowheads="1"/>
            </p:cNvSpPr>
            <p:nvPr/>
          </p:nvSpPr>
          <p:spPr bwMode="auto">
            <a:xfrm>
              <a:off x="3828" y="1902"/>
              <a:ext cx="864" cy="1687"/>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dirty="0"/>
                <a:t>Use of Curriculum</a:t>
              </a:r>
            </a:p>
            <a:p>
              <a:pPr algn="ctr" eaLnBrk="0" hangingPunct="0">
                <a:spcBef>
                  <a:spcPct val="50000"/>
                </a:spcBef>
              </a:pPr>
              <a:endParaRPr lang="en-US" sz="1400" dirty="0"/>
            </a:p>
            <a:p>
              <a:pPr algn="ctr" eaLnBrk="0" hangingPunct="0">
                <a:spcBef>
                  <a:spcPct val="50000"/>
                </a:spcBef>
              </a:pPr>
              <a:r>
                <a:rPr lang="en-US" sz="1400" dirty="0"/>
                <a:t>Pedagogical Approach</a:t>
              </a:r>
            </a:p>
            <a:p>
              <a:pPr algn="ctr" eaLnBrk="0" hangingPunct="0">
                <a:spcBef>
                  <a:spcPct val="50000"/>
                </a:spcBef>
              </a:pPr>
              <a:endParaRPr lang="en-US" sz="1400" dirty="0"/>
            </a:p>
            <a:p>
              <a:pPr algn="ctr" eaLnBrk="0" hangingPunct="0">
                <a:spcBef>
                  <a:spcPct val="50000"/>
                </a:spcBef>
              </a:pPr>
              <a:r>
                <a:rPr lang="en-US" sz="1400" dirty="0"/>
                <a:t>Use of Content &amp; Cognitive Science PD</a:t>
              </a:r>
            </a:p>
          </p:txBody>
        </p:sp>
      </p:grpSp>
      <p:grpSp>
        <p:nvGrpSpPr>
          <p:cNvPr id="7" name="Group 126"/>
          <p:cNvGrpSpPr>
            <a:grpSpLocks/>
          </p:cNvGrpSpPr>
          <p:nvPr/>
        </p:nvGrpSpPr>
        <p:grpSpPr bwMode="auto">
          <a:xfrm>
            <a:off x="7848600" y="3689350"/>
            <a:ext cx="1066800" cy="1828800"/>
            <a:chOff x="4992" y="2448"/>
            <a:chExt cx="672" cy="1152"/>
          </a:xfrm>
        </p:grpSpPr>
        <p:sp>
          <p:nvSpPr>
            <p:cNvPr id="42002" name="_s1032"/>
            <p:cNvSpPr>
              <a:spLocks noChangeArrowheads="1"/>
            </p:cNvSpPr>
            <p:nvPr/>
          </p:nvSpPr>
          <p:spPr bwMode="auto">
            <a:xfrm>
              <a:off x="5040" y="2448"/>
              <a:ext cx="576" cy="1152"/>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endParaRPr lang="en-US" sz="700"/>
            </a:p>
          </p:txBody>
        </p:sp>
        <p:sp>
          <p:nvSpPr>
            <p:cNvPr id="42003" name="Text Box 122"/>
            <p:cNvSpPr txBox="1">
              <a:spLocks noChangeArrowheads="1"/>
            </p:cNvSpPr>
            <p:nvPr/>
          </p:nvSpPr>
          <p:spPr bwMode="auto">
            <a:xfrm>
              <a:off x="4992" y="2756"/>
              <a:ext cx="672" cy="46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400"/>
                <a:t>Increased Student Learning</a:t>
              </a:r>
            </a:p>
          </p:txBody>
        </p:sp>
      </p:grpSp>
      <p:sp>
        <p:nvSpPr>
          <p:cNvPr id="41999" name="AutoShape 127"/>
          <p:cNvSpPr>
            <a:spLocks noChangeArrowheads="1"/>
          </p:cNvSpPr>
          <p:nvPr/>
        </p:nvSpPr>
        <p:spPr bwMode="auto">
          <a:xfrm>
            <a:off x="1981200" y="4800600"/>
            <a:ext cx="304800" cy="152400"/>
          </a:xfrm>
          <a:prstGeom prst="rightArrow">
            <a:avLst>
              <a:gd name="adj1" fmla="val 50000"/>
              <a:gd name="adj2" fmla="val 50000"/>
            </a:avLst>
          </a:prstGeom>
          <a:solidFill>
            <a:srgbClr val="F79646"/>
          </a:solidFill>
          <a:ln w="9525">
            <a:solidFill>
              <a:schemeClr val="tx1"/>
            </a:solidFill>
            <a:miter lim="800000"/>
            <a:headEnd/>
            <a:tailEnd/>
          </a:ln>
        </p:spPr>
        <p:txBody>
          <a:bodyPr wrap="none" anchor="ctr">
            <a:prstTxWarp prst="textNoShape">
              <a:avLst/>
            </a:prstTxWarp>
          </a:bodyPr>
          <a:lstStyle/>
          <a:p>
            <a:endParaRPr lang="en-US"/>
          </a:p>
        </p:txBody>
      </p:sp>
      <p:sp>
        <p:nvSpPr>
          <p:cNvPr id="42000" name="AutoShape 134"/>
          <p:cNvSpPr>
            <a:spLocks noChangeArrowheads="1"/>
          </p:cNvSpPr>
          <p:nvPr/>
        </p:nvSpPr>
        <p:spPr bwMode="auto">
          <a:xfrm>
            <a:off x="7391400" y="4603750"/>
            <a:ext cx="304800" cy="152400"/>
          </a:xfrm>
          <a:prstGeom prst="rightArrow">
            <a:avLst>
              <a:gd name="adj1" fmla="val 50000"/>
              <a:gd name="adj2" fmla="val 50000"/>
            </a:avLst>
          </a:prstGeom>
          <a:solidFill>
            <a:srgbClr val="F79646"/>
          </a:solidFill>
          <a:ln w="9525">
            <a:solidFill>
              <a:schemeClr val="tx1"/>
            </a:solidFill>
            <a:miter lim="800000"/>
            <a:headEnd/>
            <a:tailEnd/>
          </a:ln>
        </p:spPr>
        <p:txBody>
          <a:bodyPr wrap="none" anchor="ctr">
            <a:prstTxWarp prst="textNoShape">
              <a:avLst/>
            </a:prstTxWarp>
          </a:bodyPr>
          <a:lstStyle/>
          <a:p>
            <a:endParaRPr lang="en-US"/>
          </a:p>
        </p:txBody>
      </p:sp>
      <p:sp>
        <p:nvSpPr>
          <p:cNvPr id="42001" name="AutoShape 135"/>
          <p:cNvSpPr>
            <a:spLocks noChangeArrowheads="1"/>
          </p:cNvSpPr>
          <p:nvPr/>
        </p:nvSpPr>
        <p:spPr bwMode="auto">
          <a:xfrm>
            <a:off x="4343400" y="4527550"/>
            <a:ext cx="685800" cy="273050"/>
          </a:xfrm>
          <a:prstGeom prst="rightArrow">
            <a:avLst>
              <a:gd name="adj1" fmla="val 50000"/>
              <a:gd name="adj2" fmla="val 50000"/>
            </a:avLst>
          </a:prstGeom>
          <a:solidFill>
            <a:srgbClr val="F79646"/>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p:txBody>
          <a:bodyPr>
            <a:normAutofit fontScale="90000"/>
          </a:bodyPr>
          <a:lstStyle/>
          <a:p>
            <a:r>
              <a:rPr lang="en-US" sz="5400" dirty="0"/>
              <a:t>Units Under </a:t>
            </a:r>
            <a:r>
              <a:rPr lang="en-US" sz="5400" dirty="0" smtClean="0"/>
              <a:t>Study</a:t>
            </a:r>
            <a:br>
              <a:rPr lang="en-US" sz="5400" dirty="0" smtClean="0"/>
            </a:br>
            <a:r>
              <a:rPr lang="en-US" sz="5400" dirty="0" smtClean="0">
                <a:solidFill>
                  <a:schemeClr val="accent3"/>
                </a:solidFill>
              </a:rPr>
              <a:t>Holt Text Book</a:t>
            </a:r>
            <a:endParaRPr lang="en-US" sz="5400" dirty="0"/>
          </a:p>
        </p:txBody>
      </p:sp>
      <p:graphicFrame>
        <p:nvGraphicFramePr>
          <p:cNvPr id="7" name="Content Placeholder 6"/>
          <p:cNvGraphicFramePr>
            <a:graphicFrameLocks noGrp="1"/>
          </p:cNvGraphicFramePr>
          <p:nvPr>
            <p:ph idx="1"/>
          </p:nvPr>
        </p:nvGraphicFramePr>
        <p:xfrm>
          <a:off x="381000" y="2743200"/>
          <a:ext cx="8229600" cy="2819400"/>
        </p:xfrm>
        <a:graphic>
          <a:graphicData uri="http://schemas.openxmlformats.org/drawingml/2006/table">
            <a:tbl>
              <a:tblPr/>
              <a:tblGrid>
                <a:gridCol w="2743200"/>
                <a:gridCol w="2743200"/>
                <a:gridCol w="2743200"/>
              </a:tblGrid>
              <a:tr h="1409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Calibri" pitchFamily="34" charset="0"/>
                        </a:rPr>
                        <a:t>Biological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Calibri" pitchFamily="34" charset="0"/>
                        </a:rPr>
                        <a:t>Science Unit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Calibri" pitchFamily="34" charset="0"/>
                        </a:rPr>
                        <a:t>Earth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Calibri" pitchFamily="34" charset="0"/>
                        </a:rPr>
                        <a:t>Science Unit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Calibri" pitchFamily="34" charset="0"/>
                        </a:rPr>
                        <a:t>Physical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Calibri" pitchFamily="34" charset="0"/>
                        </a:rPr>
                        <a:t>Science Unit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409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Calibri" pitchFamily="34" charset="0"/>
                        </a:rPr>
                        <a:t>Cells, Heredity and Classification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Calibri" pitchFamily="34" charset="0"/>
                        </a:rPr>
                        <a:t>Inside Restless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Calibri" pitchFamily="34" charset="0"/>
                        </a:rPr>
                        <a:t>Earth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Calibri" pitchFamily="34" charset="0"/>
                        </a:rPr>
                        <a:t>Introduction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Calibri" pitchFamily="34" charset="0"/>
                        </a:rPr>
                        <a:t> to Matter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Frame 4"/>
          <p:cNvSpPr/>
          <p:nvPr/>
        </p:nvSpPr>
        <p:spPr>
          <a:xfrm>
            <a:off x="0" y="2362200"/>
            <a:ext cx="3276600" cy="3429000"/>
          </a:xfrm>
          <a:prstGeom prst="fram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idx="4294967295"/>
          </p:nvPr>
        </p:nvSpPr>
        <p:spPr/>
        <p:txBody>
          <a:bodyPr>
            <a:normAutofit fontScale="90000"/>
          </a:bodyPr>
          <a:lstStyle/>
          <a:p>
            <a:pPr eaLnBrk="1" hangingPunct="1"/>
            <a:r>
              <a:rPr lang="en-US" sz="5400" dirty="0" smtClean="0"/>
              <a:t>Units Under Study</a:t>
            </a:r>
            <a:br>
              <a:rPr lang="en-US" sz="5400" dirty="0" smtClean="0"/>
            </a:br>
            <a:r>
              <a:rPr lang="en-US" sz="5400" dirty="0" smtClean="0">
                <a:solidFill>
                  <a:schemeClr val="accent6"/>
                </a:solidFill>
              </a:rPr>
              <a:t>Foss Kits</a:t>
            </a:r>
            <a:endParaRPr lang="en-US" sz="5400" dirty="0" smtClean="0"/>
          </a:p>
        </p:txBody>
      </p:sp>
      <p:graphicFrame>
        <p:nvGraphicFramePr>
          <p:cNvPr id="7" name="Content Placeholder 6"/>
          <p:cNvGraphicFramePr>
            <a:graphicFrameLocks noGrp="1"/>
          </p:cNvGraphicFramePr>
          <p:nvPr>
            <p:ph idx="4294967295"/>
          </p:nvPr>
        </p:nvGraphicFramePr>
        <p:xfrm>
          <a:off x="228600" y="2667000"/>
          <a:ext cx="8763000" cy="2819400"/>
        </p:xfrm>
        <a:graphic>
          <a:graphicData uri="http://schemas.openxmlformats.org/drawingml/2006/table">
            <a:tbl>
              <a:tblPr/>
              <a:tblGrid>
                <a:gridCol w="2842054"/>
                <a:gridCol w="2842054"/>
                <a:gridCol w="3078892"/>
              </a:tblGrid>
              <a:tr h="1409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FF"/>
                          </a:solidFill>
                          <a:effectLst/>
                          <a:latin typeface="Arial" pitchFamily="-109" charset="0"/>
                          <a:ea typeface="ＭＳ Ｐゴシック" pitchFamily="-109" charset="-128"/>
                          <a:cs typeface="ＭＳ Ｐゴシック" pitchFamily="-109" charset="-128"/>
                        </a:rPr>
                        <a:t>Biological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FF"/>
                          </a:solidFill>
                          <a:effectLst/>
                          <a:latin typeface="Arial" pitchFamily="-109" charset="0"/>
                          <a:ea typeface="ＭＳ Ｐゴシック" pitchFamily="-109" charset="-128"/>
                          <a:cs typeface="ＭＳ Ｐゴシック" pitchFamily="-109" charset="-128"/>
                        </a:rPr>
                        <a:t>Science Unit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FF"/>
                          </a:solidFill>
                          <a:effectLst/>
                          <a:latin typeface="Arial" pitchFamily="-109" charset="0"/>
                          <a:ea typeface="ＭＳ Ｐゴシック" pitchFamily="-109" charset="-128"/>
                          <a:cs typeface="ＭＳ Ｐゴシック" pitchFamily="-109" charset="-128"/>
                        </a:rPr>
                        <a:t>Earth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FF"/>
                          </a:solidFill>
                          <a:effectLst/>
                          <a:latin typeface="Arial" pitchFamily="-109" charset="0"/>
                          <a:ea typeface="ＭＳ Ｐゴシック" pitchFamily="-109" charset="-128"/>
                          <a:cs typeface="ＭＳ Ｐゴシック" pitchFamily="-109" charset="-128"/>
                        </a:rPr>
                        <a:t>Science Unit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FF"/>
                          </a:solidFill>
                          <a:effectLst/>
                          <a:latin typeface="Arial" pitchFamily="-109" charset="0"/>
                          <a:ea typeface="ＭＳ Ｐゴシック" pitchFamily="-109" charset="-128"/>
                          <a:cs typeface="ＭＳ Ｐゴシック" pitchFamily="-109" charset="-128"/>
                        </a:rPr>
                        <a:t>Meteorological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FFFF"/>
                          </a:solidFill>
                          <a:effectLst/>
                          <a:latin typeface="Arial" pitchFamily="-109" charset="0"/>
                          <a:ea typeface="ＭＳ Ｐゴシック" pitchFamily="-109" charset="-128"/>
                          <a:cs typeface="ＭＳ Ｐゴシック" pitchFamily="-109" charset="-128"/>
                        </a:rPr>
                        <a:t>Science Unit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8000"/>
                    </a:solidFill>
                  </a:tcPr>
                </a:tc>
              </a:tr>
              <a:tr h="1409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Arial" pitchFamily="-109" charset="0"/>
                          <a:ea typeface="ＭＳ Ｐゴシック" pitchFamily="-109" charset="-128"/>
                          <a:cs typeface="ＭＳ Ｐゴシック" pitchFamily="-109" charset="-128"/>
                        </a:rPr>
                        <a:t>Diversity of Life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Arial" pitchFamily="-109" charset="0"/>
                          <a:ea typeface="ＭＳ Ｐゴシック" pitchFamily="-109" charset="-128"/>
                          <a:cs typeface="ＭＳ Ｐゴシック" pitchFamily="-109" charset="-128"/>
                        </a:rPr>
                        <a:t>Earth History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Arial" pitchFamily="-109" charset="0"/>
                          <a:ea typeface="ＭＳ Ｐゴシック" pitchFamily="-109" charset="-128"/>
                          <a:cs typeface="ＭＳ Ｐゴシック" pitchFamily="-109" charset="-128"/>
                        </a:rPr>
                        <a:t>Weather &amp; Water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Frame 3"/>
          <p:cNvSpPr/>
          <p:nvPr/>
        </p:nvSpPr>
        <p:spPr>
          <a:xfrm>
            <a:off x="0" y="2209800"/>
            <a:ext cx="3276600" cy="3429000"/>
          </a:xfrm>
          <a:prstGeom prst="fram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xmlns:p14="http://schemas.microsoft.com/office/powerpoint/2010/main">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Curriculum Covered</a:t>
            </a:r>
            <a:endParaRPr lang="en-US" dirty="0"/>
          </a:p>
        </p:txBody>
      </p:sp>
      <p:sp>
        <p:nvSpPr>
          <p:cNvPr id="3" name="Content Placeholder 2"/>
          <p:cNvSpPr>
            <a:spLocks noGrp="1"/>
          </p:cNvSpPr>
          <p:nvPr>
            <p:ph sz="half" idx="1"/>
          </p:nvPr>
        </p:nvSpPr>
        <p:spPr>
          <a:xfrm>
            <a:off x="632012" y="1828800"/>
            <a:ext cx="3863788" cy="4068763"/>
          </a:xfrm>
        </p:spPr>
        <p:txBody>
          <a:bodyPr>
            <a:normAutofit fontScale="85000" lnSpcReduction="20000"/>
          </a:bodyPr>
          <a:lstStyle/>
          <a:p>
            <a:r>
              <a:rPr lang="en-US" sz="2162" b="1" u="sng" dirty="0" smtClean="0">
                <a:solidFill>
                  <a:schemeClr val="accent3"/>
                </a:solidFill>
              </a:rPr>
              <a:t>Holt Text Book – Cells, Heredity and Classification</a:t>
            </a:r>
          </a:p>
          <a:p>
            <a:r>
              <a:rPr lang="en-US" sz="2162" dirty="0" smtClean="0">
                <a:solidFill>
                  <a:srgbClr val="FFFF00"/>
                </a:solidFill>
              </a:rPr>
              <a:t>Cell Structure</a:t>
            </a:r>
          </a:p>
          <a:p>
            <a:r>
              <a:rPr lang="en-US" sz="2162" dirty="0" smtClean="0">
                <a:solidFill>
                  <a:srgbClr val="FFFF00"/>
                </a:solidFill>
              </a:rPr>
              <a:t>Cell Function</a:t>
            </a:r>
          </a:p>
          <a:p>
            <a:r>
              <a:rPr lang="en-US" sz="2162" dirty="0" smtClean="0"/>
              <a:t>Heredity</a:t>
            </a:r>
          </a:p>
          <a:p>
            <a:r>
              <a:rPr lang="en-US" sz="2162" dirty="0" smtClean="0"/>
              <a:t>Evolution</a:t>
            </a:r>
          </a:p>
          <a:p>
            <a:r>
              <a:rPr lang="en-US" sz="2162" dirty="0" smtClean="0"/>
              <a:t>Geologic Time/History of Life on Earth</a:t>
            </a:r>
          </a:p>
          <a:p>
            <a:r>
              <a:rPr lang="en-US" sz="2162" dirty="0" smtClean="0">
                <a:solidFill>
                  <a:srgbClr val="FFFF00"/>
                </a:solidFill>
              </a:rPr>
              <a:t>Classification/Taxonomy</a:t>
            </a:r>
          </a:p>
          <a:p>
            <a:endParaRPr lang="en-US" dirty="0">
              <a:solidFill>
                <a:schemeClr val="accent6"/>
              </a:solidFill>
            </a:endParaRPr>
          </a:p>
        </p:txBody>
      </p:sp>
      <p:sp>
        <p:nvSpPr>
          <p:cNvPr id="4" name="Content Placeholder 3"/>
          <p:cNvSpPr>
            <a:spLocks noGrp="1"/>
          </p:cNvSpPr>
          <p:nvPr>
            <p:ph sz="half" idx="2"/>
          </p:nvPr>
        </p:nvSpPr>
        <p:spPr>
          <a:xfrm>
            <a:off x="4663313" y="1828800"/>
            <a:ext cx="3867912" cy="4068763"/>
          </a:xfrm>
        </p:spPr>
        <p:txBody>
          <a:bodyPr>
            <a:normAutofit fontScale="85000" lnSpcReduction="20000"/>
          </a:bodyPr>
          <a:lstStyle/>
          <a:p>
            <a:r>
              <a:rPr lang="en-US" sz="2162" b="1" u="sng" dirty="0" smtClean="0">
                <a:solidFill>
                  <a:schemeClr val="accent6"/>
                </a:solidFill>
              </a:rPr>
              <a:t>Foss Kit – Diversity of Life</a:t>
            </a:r>
          </a:p>
          <a:p>
            <a:r>
              <a:rPr lang="en-US" sz="2162" dirty="0" smtClean="0"/>
              <a:t>What is Life</a:t>
            </a:r>
          </a:p>
          <a:p>
            <a:r>
              <a:rPr lang="en-US" sz="2162" dirty="0" smtClean="0">
                <a:solidFill>
                  <a:srgbClr val="FFFF00"/>
                </a:solidFill>
              </a:rPr>
              <a:t>Microscopic Life</a:t>
            </a:r>
          </a:p>
          <a:p>
            <a:r>
              <a:rPr lang="en-US" sz="2162" dirty="0" smtClean="0">
                <a:solidFill>
                  <a:srgbClr val="FFFF00"/>
                </a:solidFill>
              </a:rPr>
              <a:t>Cell Structure and Function</a:t>
            </a:r>
          </a:p>
          <a:p>
            <a:r>
              <a:rPr lang="en-US" sz="2162" dirty="0" smtClean="0"/>
              <a:t>Plant Structure and Function/Plant Reproduction</a:t>
            </a:r>
          </a:p>
          <a:p>
            <a:r>
              <a:rPr lang="en-US" sz="2162" dirty="0" smtClean="0"/>
              <a:t>Animal Structure and Function (Snails/Roaches)</a:t>
            </a:r>
          </a:p>
          <a:p>
            <a:r>
              <a:rPr lang="en-US" sz="2162" dirty="0" smtClean="0">
                <a:solidFill>
                  <a:srgbClr val="FFFF00"/>
                </a:solidFill>
              </a:rPr>
              <a:t>Classification/Taxonomy</a:t>
            </a:r>
          </a:p>
          <a:p>
            <a:r>
              <a:rPr lang="en-US" sz="2162" dirty="0" smtClean="0">
                <a:solidFill>
                  <a:schemeClr val="accent6">
                    <a:lumMod val="60000"/>
                    <a:lumOff val="40000"/>
                  </a:schemeClr>
                </a:solidFill>
              </a:rPr>
              <a:t>(Evolution/Ecology)</a:t>
            </a:r>
          </a:p>
          <a:p>
            <a:endParaRPr lang="en-US" sz="1800" dirty="0" smtClean="0"/>
          </a:p>
          <a:p>
            <a:endParaRPr lang="en-US" sz="1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2000"/>
                                        <p:tgtEl>
                                          <p:spTgt spid="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1" end="1"/>
                                            </p:txEl>
                                          </p:spTgt>
                                        </p:tgtEl>
                                        <p:attrNameLst>
                                          <p:attrName>style.visibility</p:attrName>
                                        </p:attrNameLst>
                                      </p:cBhvr>
                                      <p:to>
                                        <p:strVal val="visible"/>
                                      </p:to>
                                    </p:set>
                                    <p:animEffect transition="in" filter="fade">
                                      <p:cBhvr>
                                        <p:cTn id="54" dur="2000"/>
                                        <p:tgtEl>
                                          <p:spTgt spid="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fade">
                                      <p:cBhvr>
                                        <p:cTn id="59" dur="2000"/>
                                        <p:tgtEl>
                                          <p:spTgt spid="4">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2000"/>
                                        <p:tgtEl>
                                          <p:spTgt spid="4">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4" end="4"/>
                                            </p:txEl>
                                          </p:spTgt>
                                        </p:tgtEl>
                                        <p:attrNameLst>
                                          <p:attrName>style.visibility</p:attrName>
                                        </p:attrNameLst>
                                      </p:cBhvr>
                                      <p:to>
                                        <p:strVal val="visible"/>
                                      </p:to>
                                    </p:set>
                                    <p:animEffect transition="in" filter="fade">
                                      <p:cBhvr>
                                        <p:cTn id="69" dur="2000"/>
                                        <p:tgtEl>
                                          <p:spTgt spid="4">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5" end="5"/>
                                            </p:txEl>
                                          </p:spTgt>
                                        </p:tgtEl>
                                        <p:attrNameLst>
                                          <p:attrName>style.visibility</p:attrName>
                                        </p:attrNameLst>
                                      </p:cBhvr>
                                      <p:to>
                                        <p:strVal val="visible"/>
                                      </p:to>
                                    </p:set>
                                    <p:animEffect transition="in" filter="fade">
                                      <p:cBhvr>
                                        <p:cTn id="74" dur="2000"/>
                                        <p:tgtEl>
                                          <p:spTgt spid="4">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
                                            <p:txEl>
                                              <p:pRg st="6" end="6"/>
                                            </p:txEl>
                                          </p:spTgt>
                                        </p:tgtEl>
                                        <p:attrNameLst>
                                          <p:attrName>style.visibility</p:attrName>
                                        </p:attrNameLst>
                                      </p:cBhvr>
                                      <p:to>
                                        <p:strVal val="visible"/>
                                      </p:to>
                                    </p:set>
                                    <p:animEffect transition="in" filter="fade">
                                      <p:cBhvr>
                                        <p:cTn id="79" dur="2000"/>
                                        <p:tgtEl>
                                          <p:spTgt spid="4">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xEl>
                                              <p:pRg st="7" end="7"/>
                                            </p:txEl>
                                          </p:spTgt>
                                        </p:tgtEl>
                                        <p:attrNameLst>
                                          <p:attrName>style.visibility</p:attrName>
                                        </p:attrNameLst>
                                      </p:cBhvr>
                                      <p:to>
                                        <p:strVal val="visible"/>
                                      </p:to>
                                    </p:set>
                                    <p:animEffect transition="in" filter="fade">
                                      <p:cBhvr>
                                        <p:cTn id="84"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74095" y="3505200"/>
            <a:ext cx="3657130" cy="2468563"/>
          </a:xfrm>
          <a:prstGeom prst="rect">
            <a:avLst/>
          </a:prstGeom>
        </p:spPr>
      </p:pic>
      <p:sp>
        <p:nvSpPr>
          <p:cNvPr id="25602" name="Title 3"/>
          <p:cNvSpPr>
            <a:spLocks noGrp="1"/>
          </p:cNvSpPr>
          <p:nvPr>
            <p:ph type="title"/>
          </p:nvPr>
        </p:nvSpPr>
        <p:spPr/>
        <p:txBody>
          <a:bodyPr>
            <a:normAutofit fontScale="90000"/>
          </a:bodyPr>
          <a:lstStyle/>
          <a:p>
            <a:pPr algn="ctr"/>
            <a:r>
              <a:rPr lang="en-US" sz="5400" dirty="0">
                <a:solidFill>
                  <a:schemeClr val="accent6"/>
                </a:solidFill>
              </a:rPr>
              <a:t>SMILE  </a:t>
            </a:r>
            <a:r>
              <a:rPr lang="en-US" sz="5400" dirty="0" err="1">
                <a:solidFill>
                  <a:srgbClr val="DDF53D"/>
                </a:solidFill>
                <a:sym typeface="Wingdings" charset="2"/>
              </a:rPr>
              <a:t></a:t>
            </a:r>
            <a:endParaRPr lang="en-US" sz="5400" dirty="0">
              <a:solidFill>
                <a:srgbClr val="DDF53D"/>
              </a:solidFill>
            </a:endParaRPr>
          </a:p>
        </p:txBody>
      </p:sp>
      <p:sp>
        <p:nvSpPr>
          <p:cNvPr id="25603" name="Text Placeholder 5"/>
          <p:cNvSpPr>
            <a:spLocks noGrp="1"/>
          </p:cNvSpPr>
          <p:nvPr>
            <p:ph idx="1"/>
          </p:nvPr>
        </p:nvSpPr>
        <p:spPr>
          <a:xfrm>
            <a:off x="988358" y="1633537"/>
            <a:ext cx="7167284" cy="4081463"/>
          </a:xfrm>
        </p:spPr>
        <p:txBody>
          <a:bodyPr/>
          <a:lstStyle/>
          <a:p>
            <a:r>
              <a:rPr lang="en-US" sz="3200" dirty="0"/>
              <a:t>YOU ARE IN A RESEARCH STUDY </a:t>
            </a:r>
          </a:p>
        </p:txBody>
      </p:sp>
      <p:pic>
        <p:nvPicPr>
          <p:cNvPr id="25604" name="Picture 5"/>
          <p:cNvPicPr>
            <a:picLocks noChangeAspect="1"/>
          </p:cNvPicPr>
          <p:nvPr/>
        </p:nvPicPr>
        <p:blipFill>
          <a:blip r:embed="rId3"/>
          <a:srcRect/>
          <a:stretch>
            <a:fillRect/>
          </a:stretch>
        </p:blipFill>
        <p:spPr bwMode="auto">
          <a:xfrm>
            <a:off x="1219200" y="2362200"/>
            <a:ext cx="4787900" cy="3124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ctrTitle" idx="4294967295"/>
          </p:nvPr>
        </p:nvSpPr>
        <p:spPr>
          <a:xfrm>
            <a:off x="0" y="2084387"/>
            <a:ext cx="7772400" cy="1470025"/>
          </a:xfrm>
        </p:spPr>
        <p:txBody>
          <a:bodyPr rtlCol="0">
            <a:normAutofit fontScale="90000"/>
          </a:bodyPr>
          <a:lstStyle/>
          <a:p>
            <a:pPr fontAlgn="auto">
              <a:spcAft>
                <a:spcPts val="0"/>
              </a:spcAft>
              <a:defRPr/>
            </a:pPr>
            <a:r>
              <a:rPr lang="en-US" sz="8000" dirty="0" smtClean="0">
                <a:solidFill>
                  <a:srgbClr val="F79646"/>
                </a:solidFill>
                <a:ea typeface="+mj-ea"/>
                <a:cs typeface="+mj-cs"/>
              </a:rPr>
              <a:t>QUESTIONS</a:t>
            </a:r>
            <a:r>
              <a:rPr lang="en-US" sz="8000" dirty="0" smtClean="0">
                <a:ea typeface="+mj-ea"/>
                <a:cs typeface="+mj-cs"/>
              </a:rPr>
              <a:t> or CONCERNS??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Presentation Goals</a:t>
            </a:r>
            <a:endParaRPr lang="en-US" dirty="0"/>
          </a:p>
        </p:txBody>
      </p:sp>
      <p:sp>
        <p:nvSpPr>
          <p:cNvPr id="5" name="Content Placeholder 4"/>
          <p:cNvSpPr>
            <a:spLocks noGrp="1"/>
          </p:cNvSpPr>
          <p:nvPr>
            <p:ph idx="1"/>
          </p:nvPr>
        </p:nvSpPr>
        <p:spPr/>
        <p:txBody>
          <a:bodyPr>
            <a:normAutofit/>
          </a:bodyPr>
          <a:lstStyle/>
          <a:p>
            <a:r>
              <a:rPr lang="en-US" sz="3200" dirty="0" smtClean="0"/>
              <a:t>Introduce and review the Middle School Science Research study</a:t>
            </a:r>
          </a:p>
          <a:p>
            <a:r>
              <a:rPr lang="en-US" sz="3200" dirty="0" smtClean="0"/>
              <a:t>Provide a brief view of biology activities used in the content arm of the research </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8259"/>
            <a:ext cx="9144000" cy="788894"/>
          </a:xfrm>
        </p:spPr>
        <p:txBody>
          <a:bodyPr>
            <a:normAutofit fontScale="90000"/>
          </a:bodyPr>
          <a:lstStyle/>
          <a:p>
            <a:r>
              <a:rPr lang="en-US" dirty="0" smtClean="0"/>
              <a:t>Taxonomy: Phylogeny Reconstruction</a:t>
            </a:r>
            <a:endParaRPr lang="en-US" dirty="0"/>
          </a:p>
        </p:txBody>
      </p:sp>
      <p:sp>
        <p:nvSpPr>
          <p:cNvPr id="6" name="Rectangle 5"/>
          <p:cNvSpPr/>
          <p:nvPr/>
        </p:nvSpPr>
        <p:spPr>
          <a:xfrm>
            <a:off x="381000" y="1143000"/>
            <a:ext cx="8305800" cy="4876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988358" y="1371600"/>
            <a:ext cx="7167284" cy="4081463"/>
          </a:xfrm>
        </p:spPr>
        <p:txBody>
          <a:bodyPr>
            <a:normAutofit fontScale="25000" lnSpcReduction="20000"/>
          </a:bodyPr>
          <a:lstStyle/>
          <a:p>
            <a:r>
              <a:rPr lang="en-US" sz="4400" b="1" dirty="0" smtClean="0">
                <a:solidFill>
                  <a:srgbClr val="000000"/>
                </a:solidFill>
              </a:rPr>
              <a:t>Taxonomy: Phylogeny Reconstruction</a:t>
            </a:r>
            <a:endParaRPr lang="en-US" sz="4400" dirty="0" smtClean="0">
              <a:solidFill>
                <a:srgbClr val="000000"/>
              </a:solidFill>
            </a:endParaRPr>
          </a:p>
          <a:p>
            <a:r>
              <a:rPr lang="en-US" sz="4400" b="1" dirty="0" smtClean="0">
                <a:solidFill>
                  <a:schemeClr val="bg1"/>
                </a:solidFill>
              </a:rPr>
              <a:t>Developed by Drs. Amy </a:t>
            </a:r>
            <a:r>
              <a:rPr lang="en-US" sz="4400" b="1" dirty="0" err="1" smtClean="0">
                <a:solidFill>
                  <a:schemeClr val="bg1"/>
                </a:solidFill>
              </a:rPr>
              <a:t>Faivre</a:t>
            </a:r>
            <a:r>
              <a:rPr lang="en-US" sz="4400" b="1" dirty="0" smtClean="0">
                <a:solidFill>
                  <a:schemeClr val="bg1"/>
                </a:solidFill>
              </a:rPr>
              <a:t> and Audrey </a:t>
            </a:r>
            <a:r>
              <a:rPr lang="en-US" sz="4400" b="1" dirty="0" err="1" smtClean="0">
                <a:solidFill>
                  <a:schemeClr val="bg1"/>
                </a:solidFill>
              </a:rPr>
              <a:t>Ettinger</a:t>
            </a:r>
            <a:r>
              <a:rPr lang="en-US" sz="4400" b="1" dirty="0" smtClean="0">
                <a:solidFill>
                  <a:schemeClr val="bg1"/>
                </a:solidFill>
              </a:rPr>
              <a:t>, Cedar Crest College </a:t>
            </a:r>
            <a:endParaRPr lang="en-US" sz="4400" dirty="0" smtClean="0">
              <a:solidFill>
                <a:schemeClr val="bg1"/>
              </a:solidFill>
            </a:endParaRPr>
          </a:p>
          <a:p>
            <a:r>
              <a:rPr lang="en-US" sz="4400" dirty="0" err="1" smtClean="0">
                <a:solidFill>
                  <a:schemeClr val="bg1"/>
                </a:solidFill>
              </a:rPr>
              <a:t>Systematists</a:t>
            </a:r>
            <a:r>
              <a:rPr lang="en-US" sz="4400" dirty="0" smtClean="0">
                <a:solidFill>
                  <a:schemeClr val="bg1"/>
                </a:solidFill>
              </a:rPr>
              <a:t> are evolutionary biologists who try to determine how organisms are related to one another.  Today you get you try to figure out how to approach this problem, using fruits as model organisms. </a:t>
            </a:r>
          </a:p>
          <a:p>
            <a:r>
              <a:rPr lang="en-US" sz="4400" dirty="0" smtClean="0">
                <a:solidFill>
                  <a:schemeClr val="bg1"/>
                </a:solidFill>
              </a:rPr>
              <a:t>1. Before you are 6 fruits: apple, avocado, orange, pear, plum and peach.  Begin by considering some characteristics of the fruits that might be useful in terms of evolution (the morphological characteristics that you use to differentiate among organisms are correctly called </a:t>
            </a:r>
            <a:r>
              <a:rPr lang="en-US" sz="4400" b="1" dirty="0" smtClean="0">
                <a:solidFill>
                  <a:schemeClr val="bg1"/>
                </a:solidFill>
              </a:rPr>
              <a:t>Characters</a:t>
            </a:r>
            <a:r>
              <a:rPr lang="en-US" sz="4400" dirty="0" smtClean="0">
                <a:solidFill>
                  <a:schemeClr val="bg1"/>
                </a:solidFill>
              </a:rPr>
              <a:t>) Think about why plants make fruits.  You may want to cut the fruits open to consider the inside when identifying characters.  More characters will lead to a more accurate tree – can you think of at least four characters?</a:t>
            </a:r>
          </a:p>
          <a:p>
            <a:r>
              <a:rPr lang="en-US" sz="4400" dirty="0" smtClean="0">
                <a:solidFill>
                  <a:schemeClr val="bg1"/>
                </a:solidFill>
              </a:rPr>
              <a:t>2. Now that you have determined some characters that differ among the fruits, determine the </a:t>
            </a:r>
            <a:r>
              <a:rPr lang="en-US" sz="4400" b="1" dirty="0" smtClean="0">
                <a:solidFill>
                  <a:schemeClr val="bg1"/>
                </a:solidFill>
              </a:rPr>
              <a:t>character state </a:t>
            </a:r>
            <a:r>
              <a:rPr lang="en-US" sz="4400" dirty="0" smtClean="0">
                <a:solidFill>
                  <a:schemeClr val="bg1"/>
                </a:solidFill>
              </a:rPr>
              <a:t>for each character for each fruit.  Character states are the different forms of each character for each species.  For example, if you were comparing 5 species of fish, you might use the character of fin shape to distinguish them.  The different character states of fin shape might be round, elongated, triangular, and oval.  </a:t>
            </a:r>
          </a:p>
          <a:p>
            <a:r>
              <a:rPr lang="en-US" sz="4400" dirty="0" smtClean="0">
                <a:solidFill>
                  <a:schemeClr val="bg1"/>
                </a:solidFill>
              </a:rPr>
              <a:t>3. You are now ready to begin arranging your fruits into a </a:t>
            </a:r>
            <a:r>
              <a:rPr lang="en-US" sz="4400" b="1" dirty="0" smtClean="0">
                <a:solidFill>
                  <a:schemeClr val="bg1"/>
                </a:solidFill>
              </a:rPr>
              <a:t>phylogeny</a:t>
            </a:r>
            <a:r>
              <a:rPr lang="en-US" sz="4400" dirty="0" smtClean="0">
                <a:solidFill>
                  <a:schemeClr val="bg1"/>
                </a:solidFill>
              </a:rPr>
              <a:t>, a tree representing the evolutionary relationships among these fruits.  First, can you determine which fruit might qualify as an </a:t>
            </a:r>
            <a:r>
              <a:rPr lang="en-US" sz="4400" b="1" dirty="0" err="1" smtClean="0">
                <a:solidFill>
                  <a:schemeClr val="bg1"/>
                </a:solidFill>
              </a:rPr>
              <a:t>outgroup</a:t>
            </a:r>
            <a:r>
              <a:rPr lang="en-US" sz="4400" b="1" dirty="0" smtClean="0">
                <a:solidFill>
                  <a:schemeClr val="bg1"/>
                </a:solidFill>
              </a:rPr>
              <a:t>, </a:t>
            </a:r>
            <a:r>
              <a:rPr lang="en-US" sz="4400" dirty="0" smtClean="0">
                <a:solidFill>
                  <a:schemeClr val="bg1"/>
                </a:solidFill>
              </a:rPr>
              <a:t>an ancestor to all of the other fruits?  An </a:t>
            </a:r>
            <a:r>
              <a:rPr lang="en-US" sz="4400" dirty="0" err="1" smtClean="0">
                <a:solidFill>
                  <a:schemeClr val="bg1"/>
                </a:solidFill>
              </a:rPr>
              <a:t>outgroup</a:t>
            </a:r>
            <a:r>
              <a:rPr lang="en-US" sz="4400" dirty="0" smtClean="0">
                <a:solidFill>
                  <a:schemeClr val="bg1"/>
                </a:solidFill>
              </a:rPr>
              <a:t> fruit would have the least number of characteristics in common with any of the other fruits.  Choose a likely candidate and place it at the bottom of your tree.  </a:t>
            </a:r>
          </a:p>
          <a:p>
            <a:endParaRPr lang="en-US" sz="4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2706"/>
            <a:ext cx="9143999" cy="788894"/>
          </a:xfrm>
        </p:spPr>
        <p:txBody>
          <a:bodyPr>
            <a:normAutofit fontScale="90000"/>
          </a:bodyPr>
          <a:lstStyle/>
          <a:p>
            <a:r>
              <a:rPr lang="en-US" dirty="0" smtClean="0"/>
              <a:t>Phylogeny Tree/Branched Diagram</a:t>
            </a:r>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304800" y="1371600"/>
            <a:ext cx="3924300" cy="4745341"/>
          </a:xfrm>
          <a:prstGeom prst="rect">
            <a:avLst/>
          </a:prstGeom>
        </p:spPr>
      </p:pic>
      <p:pic>
        <p:nvPicPr>
          <p:cNvPr id="7" name="Picture 6"/>
          <p:cNvPicPr>
            <a:picLocks noChangeAspect="1"/>
          </p:cNvPicPr>
          <p:nvPr/>
        </p:nvPicPr>
        <p:blipFill>
          <a:blip r:embed="rId3"/>
          <a:stretch>
            <a:fillRect/>
          </a:stretch>
        </p:blipFill>
        <p:spPr>
          <a:xfrm>
            <a:off x="4876799" y="1380821"/>
            <a:ext cx="3124201" cy="4745341"/>
          </a:xfrm>
          <a:prstGeom prst="rect">
            <a:avLst/>
          </a:prstGeom>
        </p:spPr>
      </p:pic>
      <p:sp>
        <p:nvSpPr>
          <p:cNvPr id="5" name="TextBox 4"/>
          <p:cNvSpPr txBox="1"/>
          <p:nvPr/>
        </p:nvSpPr>
        <p:spPr>
          <a:xfrm>
            <a:off x="3810000" y="5747609"/>
            <a:ext cx="1276611" cy="369332"/>
          </a:xfrm>
          <a:prstGeom prst="rect">
            <a:avLst/>
          </a:prstGeom>
          <a:solidFill>
            <a:schemeClr val="tx1"/>
          </a:solidFill>
        </p:spPr>
        <p:txBody>
          <a:bodyPr wrap="none" rtlCol="0">
            <a:spAutoFit/>
          </a:bodyPr>
          <a:lstStyle/>
          <a:p>
            <a:r>
              <a:rPr lang="en-US" dirty="0" err="1" smtClean="0">
                <a:solidFill>
                  <a:schemeClr val="bg2">
                    <a:lumMod val="75000"/>
                  </a:schemeClr>
                </a:solidFill>
              </a:rPr>
              <a:t>Outgroup</a:t>
            </a:r>
            <a:endParaRPr lang="en-US" dirty="0">
              <a:solidFill>
                <a:schemeClr val="bg2">
                  <a:lumMod val="75000"/>
                </a:schemeClr>
              </a:solidFill>
            </a:endParaRPr>
          </a:p>
        </p:txBody>
      </p:sp>
      <p:cxnSp>
        <p:nvCxnSpPr>
          <p:cNvPr id="9" name="Straight Arrow Connector 8"/>
          <p:cNvCxnSpPr/>
          <p:nvPr/>
        </p:nvCxnSpPr>
        <p:spPr>
          <a:xfrm rot="10800000">
            <a:off x="2590800" y="5867400"/>
            <a:ext cx="1066800" cy="1588"/>
          </a:xfrm>
          <a:prstGeom prst="straightConnector1">
            <a:avLst/>
          </a:prstGeom>
          <a:ln>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257800" y="5868988"/>
            <a:ext cx="457200" cy="1588"/>
          </a:xfrm>
          <a:prstGeom prst="straightConnector1">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8259"/>
            <a:ext cx="9144000" cy="649941"/>
          </a:xfrm>
        </p:spPr>
        <p:txBody>
          <a:bodyPr>
            <a:normAutofit fontScale="90000"/>
          </a:bodyPr>
          <a:lstStyle/>
          <a:p>
            <a:r>
              <a:rPr lang="en-US" dirty="0" smtClean="0"/>
              <a:t>Taxonomy: Phylogeny Reconstruction</a:t>
            </a:r>
            <a:endParaRPr lang="en-US" dirty="0"/>
          </a:p>
        </p:txBody>
      </p:sp>
      <p:sp>
        <p:nvSpPr>
          <p:cNvPr id="8" name="Content Placeholder 7"/>
          <p:cNvSpPr>
            <a:spLocks noGrp="1"/>
          </p:cNvSpPr>
          <p:nvPr>
            <p:ph idx="1"/>
          </p:nvPr>
        </p:nvSpPr>
        <p:spPr/>
        <p:txBody>
          <a:bodyPr/>
          <a:lstStyle/>
          <a:p>
            <a:endParaRPr lang="en-US"/>
          </a:p>
        </p:txBody>
      </p:sp>
      <p:pic>
        <p:nvPicPr>
          <p:cNvPr id="9" name="Picture 8"/>
          <p:cNvPicPr>
            <a:picLocks noChangeAspect="1"/>
          </p:cNvPicPr>
          <p:nvPr/>
        </p:nvPicPr>
        <p:blipFill>
          <a:blip r:embed="rId2"/>
          <a:stretch>
            <a:fillRect/>
          </a:stretch>
        </p:blipFill>
        <p:spPr>
          <a:xfrm>
            <a:off x="2133600" y="977153"/>
            <a:ext cx="5316407" cy="56506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775" y="0"/>
            <a:ext cx="7918450" cy="788894"/>
          </a:xfrm>
        </p:spPr>
        <p:txBody>
          <a:bodyPr/>
          <a:lstStyle/>
          <a:p>
            <a:r>
              <a:rPr lang="en-US" dirty="0" smtClean="0"/>
              <a:t>Phylogeny</a:t>
            </a:r>
            <a:endParaRPr lang="en-US" dirty="0"/>
          </a:p>
        </p:txBody>
      </p:sp>
      <p:pic>
        <p:nvPicPr>
          <p:cNvPr id="5" name="Picture 4"/>
          <p:cNvPicPr>
            <a:picLocks noChangeAspect="1"/>
          </p:cNvPicPr>
          <p:nvPr/>
        </p:nvPicPr>
        <p:blipFill>
          <a:blip r:embed="rId2"/>
          <a:stretch>
            <a:fillRect/>
          </a:stretch>
        </p:blipFill>
        <p:spPr>
          <a:xfrm>
            <a:off x="2286000" y="788894"/>
            <a:ext cx="4830305" cy="586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775" y="381000"/>
            <a:ext cx="7918450" cy="788894"/>
          </a:xfrm>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67524" y="380999"/>
            <a:ext cx="8876476" cy="57451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8259"/>
            <a:ext cx="9144000" cy="649941"/>
          </a:xfrm>
        </p:spPr>
        <p:txBody>
          <a:bodyPr>
            <a:normAutofit fontScale="90000"/>
          </a:bodyPr>
          <a:lstStyle/>
          <a:p>
            <a:r>
              <a:rPr lang="en-US" dirty="0" smtClean="0"/>
              <a:t>Taxonomy: Phylogeny Reconstruction</a:t>
            </a:r>
            <a:endParaRPr lang="en-US" dirty="0"/>
          </a:p>
        </p:txBody>
      </p:sp>
      <p:sp>
        <p:nvSpPr>
          <p:cNvPr id="8" name="Content Placeholder 7"/>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988358" y="2025825"/>
            <a:ext cx="7404031" cy="2927175"/>
          </a:xfrm>
          <a:prstGeom prst="rect">
            <a:avLst/>
          </a:prstGeom>
        </p:spPr>
      </p:pic>
    </p:spTree>
  </p:cSld>
  <p:clrMapOvr>
    <a:masterClrMapping/>
  </p:clrMapOvr>
  <p:transition xmlns:p14="http://schemas.microsoft.com/office/powerpoint/2010/main">
    <p:cover dir="l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p:txBody>
          <a:bodyPr/>
          <a:lstStyle/>
          <a:p>
            <a:r>
              <a:rPr lang="en-US"/>
              <a:t>KEY CONCEPTS</a:t>
            </a:r>
          </a:p>
        </p:txBody>
      </p:sp>
      <p:sp>
        <p:nvSpPr>
          <p:cNvPr id="3" name="Content Placeholder 2"/>
          <p:cNvSpPr>
            <a:spLocks noGrp="1"/>
          </p:cNvSpPr>
          <p:nvPr>
            <p:ph idx="4294967295"/>
          </p:nvPr>
        </p:nvSpPr>
        <p:spPr>
          <a:xfrm>
            <a:off x="988358" y="1676400"/>
            <a:ext cx="7167284" cy="4081463"/>
          </a:xfrm>
        </p:spPr>
        <p:txBody>
          <a:bodyPr>
            <a:normAutofit lnSpcReduction="10000"/>
          </a:bodyPr>
          <a:lstStyle/>
          <a:p>
            <a:pPr>
              <a:lnSpc>
                <a:spcPct val="90000"/>
              </a:lnSpc>
            </a:pPr>
            <a:r>
              <a:rPr lang="en-US" sz="2600" dirty="0"/>
              <a:t>Diversity of life—millions of species</a:t>
            </a:r>
          </a:p>
          <a:p>
            <a:pPr>
              <a:lnSpc>
                <a:spcPct val="90000"/>
              </a:lnSpc>
            </a:pPr>
            <a:r>
              <a:rPr lang="en-US" sz="2600" dirty="0"/>
              <a:t>We assume all living organisms evolved from a single source and diverged into the various kinds of organisms.</a:t>
            </a:r>
          </a:p>
          <a:p>
            <a:pPr>
              <a:lnSpc>
                <a:spcPct val="90000"/>
              </a:lnSpc>
            </a:pPr>
            <a:r>
              <a:rPr lang="en-US" sz="2600" dirty="0"/>
              <a:t>We need some way to organize this diversity</a:t>
            </a:r>
          </a:p>
          <a:p>
            <a:pPr>
              <a:lnSpc>
                <a:spcPct val="90000"/>
              </a:lnSpc>
            </a:pPr>
            <a:r>
              <a:rPr lang="en-US" sz="2600" dirty="0"/>
              <a:t>Classification</a:t>
            </a:r>
          </a:p>
          <a:p>
            <a:pPr>
              <a:lnSpc>
                <a:spcPct val="90000"/>
              </a:lnSpc>
            </a:pPr>
            <a:r>
              <a:rPr lang="en-US" sz="2600" dirty="0"/>
              <a:t>Two major systems of Classification</a:t>
            </a:r>
          </a:p>
          <a:p>
            <a:pPr lvl="1">
              <a:lnSpc>
                <a:spcPct val="90000"/>
              </a:lnSpc>
            </a:pPr>
            <a:r>
              <a:rPr lang="en-US" sz="2200" dirty="0"/>
              <a:t>Hierarchical</a:t>
            </a:r>
          </a:p>
          <a:p>
            <a:pPr lvl="1">
              <a:lnSpc>
                <a:spcPct val="90000"/>
              </a:lnSpc>
            </a:pPr>
            <a:r>
              <a:rPr lang="en-US" sz="2200" dirty="0" err="1"/>
              <a:t>Phylogentic</a:t>
            </a:r>
            <a:endParaRPr lang="en-US" sz="2200" dirty="0"/>
          </a:p>
          <a:p>
            <a:pPr>
              <a:lnSpc>
                <a:spcPct val="90000"/>
              </a:lnSpc>
              <a:buFontTx/>
              <a:buNone/>
            </a:pPr>
            <a:r>
              <a:rPr lang="en-US" sz="2600" dirty="0"/>
              <a:t>	</a:t>
            </a:r>
          </a:p>
          <a:p>
            <a:pPr>
              <a:lnSpc>
                <a:spcPct val="90000"/>
              </a:lnSpc>
            </a:pPr>
            <a:endParaRPr lang="en-US" sz="3000" dirty="0"/>
          </a:p>
          <a:p>
            <a:pPr>
              <a:lnSpc>
                <a:spcPct val="90000"/>
              </a:lnSpc>
            </a:pPr>
            <a:endParaRPr lang="en-US" sz="30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2706"/>
            <a:ext cx="9143999" cy="788894"/>
          </a:xfrm>
        </p:spPr>
        <p:txBody>
          <a:bodyPr/>
          <a:lstStyle/>
          <a:p>
            <a:pPr algn="l"/>
            <a:r>
              <a:rPr lang="en-US" dirty="0" smtClean="0"/>
              <a:t>     HIERCHICAL      PHYLOGENETIC</a:t>
            </a:r>
            <a:endParaRPr lang="en-US" dirty="0"/>
          </a:p>
        </p:txBody>
      </p:sp>
      <p:sp>
        <p:nvSpPr>
          <p:cNvPr id="3" name="Content Placeholder 2"/>
          <p:cNvSpPr>
            <a:spLocks noGrp="1"/>
          </p:cNvSpPr>
          <p:nvPr>
            <p:ph sz="half" idx="1"/>
          </p:nvPr>
        </p:nvSpPr>
        <p:spPr>
          <a:xfrm>
            <a:off x="632012" y="1371600"/>
            <a:ext cx="3863788" cy="4068763"/>
          </a:xfrm>
          <a:ln>
            <a:solidFill>
              <a:srgbClr val="FFFFFF"/>
            </a:solidFill>
          </a:ln>
        </p:spPr>
        <p:txBody>
          <a:bodyPr>
            <a:normAutofit fontScale="85000" lnSpcReduction="10000"/>
          </a:bodyPr>
          <a:lstStyle/>
          <a:p>
            <a:r>
              <a:rPr lang="en-US" dirty="0" smtClean="0"/>
              <a:t>Typically based on physical or metabolic characteristics</a:t>
            </a:r>
          </a:p>
          <a:p>
            <a:r>
              <a:rPr lang="en-US" dirty="0" smtClean="0"/>
              <a:t>The general rule is that </a:t>
            </a:r>
            <a:r>
              <a:rPr lang="en-US" dirty="0" smtClean="0">
                <a:ln>
                  <a:solidFill>
                    <a:schemeClr val="tx1"/>
                  </a:solidFill>
                </a:ln>
              </a:rPr>
              <a:t>the</a:t>
            </a:r>
            <a:r>
              <a:rPr lang="en-US" dirty="0" smtClean="0"/>
              <a:t> more similar two organisms are, the more closely they are related</a:t>
            </a:r>
          </a:p>
          <a:p>
            <a:r>
              <a:rPr lang="en-US" dirty="0" smtClean="0"/>
              <a:t>The </a:t>
            </a:r>
            <a:r>
              <a:rPr lang="en-US" dirty="0" err="1" smtClean="0"/>
              <a:t>taxa</a:t>
            </a:r>
            <a:r>
              <a:rPr lang="en-US" dirty="0" smtClean="0"/>
              <a:t> are somewhat arbitrary—determined by “experts” on a particular group</a:t>
            </a:r>
          </a:p>
          <a:p>
            <a:r>
              <a:rPr lang="en-US" dirty="0" smtClean="0"/>
              <a:t>The species is more objective—organisms that can interbreed and produce fertile offspring</a:t>
            </a:r>
          </a:p>
          <a:p>
            <a:endParaRPr lang="en-US" dirty="0"/>
          </a:p>
        </p:txBody>
      </p:sp>
      <p:sp>
        <p:nvSpPr>
          <p:cNvPr id="4" name="Content Placeholder 3"/>
          <p:cNvSpPr>
            <a:spLocks noGrp="1"/>
          </p:cNvSpPr>
          <p:nvPr>
            <p:ph sz="half" idx="2"/>
          </p:nvPr>
        </p:nvSpPr>
        <p:spPr>
          <a:xfrm>
            <a:off x="4661646" y="1371600"/>
            <a:ext cx="3867912" cy="4068763"/>
          </a:xfrm>
          <a:ln>
            <a:solidFill>
              <a:srgbClr val="FFFFFF"/>
            </a:solidFill>
          </a:ln>
        </p:spPr>
        <p:txBody>
          <a:bodyPr>
            <a:normAutofit fontScale="85000" lnSpcReduction="10000"/>
          </a:bodyPr>
          <a:lstStyle/>
          <a:p>
            <a:r>
              <a:rPr lang="en-US" dirty="0" smtClean="0"/>
              <a:t>The traits or characteristics have a genetic basis</a:t>
            </a:r>
          </a:p>
          <a:p>
            <a:r>
              <a:rPr lang="en-US" dirty="0" smtClean="0"/>
              <a:t>As more was learned about genetics, systems of classification were developed based on the similarity of genes (DNA, RNA or protein sequences)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2775" y="977153"/>
            <a:ext cx="7542867" cy="537761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12775" y="188259"/>
            <a:ext cx="7918450" cy="788894"/>
          </a:xfrm>
        </p:spPr>
        <p:txBody>
          <a:bodyPr/>
          <a:lstStyle/>
          <a:p>
            <a:r>
              <a:rPr lang="en-US" dirty="0" smtClean="0"/>
              <a:t>Bead Bug Activity</a:t>
            </a:r>
            <a:endParaRPr lang="en-US" dirty="0"/>
          </a:p>
        </p:txBody>
      </p:sp>
      <p:sp>
        <p:nvSpPr>
          <p:cNvPr id="6" name="Content Placeholder 5"/>
          <p:cNvSpPr>
            <a:spLocks noGrp="1"/>
          </p:cNvSpPr>
          <p:nvPr>
            <p:ph idx="1"/>
          </p:nvPr>
        </p:nvSpPr>
        <p:spPr>
          <a:xfrm>
            <a:off x="612775" y="977153"/>
            <a:ext cx="7167284" cy="4081463"/>
          </a:xfrm>
        </p:spPr>
        <p:txBody>
          <a:bodyPr>
            <a:normAutofit fontScale="25000" lnSpcReduction="20000"/>
          </a:bodyPr>
          <a:lstStyle/>
          <a:p>
            <a:r>
              <a:rPr lang="en-US" sz="4800" b="1" dirty="0" smtClean="0">
                <a:solidFill>
                  <a:srgbClr val="000000"/>
                </a:solidFill>
              </a:rPr>
              <a:t>Bead Bug Activity* Directions</a:t>
            </a:r>
            <a:endParaRPr lang="en-US" sz="4800" dirty="0" smtClean="0">
              <a:solidFill>
                <a:srgbClr val="000000"/>
              </a:solidFill>
            </a:endParaRPr>
          </a:p>
          <a:p>
            <a:r>
              <a:rPr lang="en-US" sz="4800" dirty="0" smtClean="0">
                <a:solidFill>
                  <a:srgbClr val="000000"/>
                </a:solidFill>
              </a:rPr>
              <a:t>During this laboratory exercise you will observe the evolution of a hypothetical population of "bead bugs". It is necessary for you to simulate the process of evolution by means of natural selection rather than observe it directly because of the time involved (from a few years to millions of years, depending on the organism) for the event to occur naturally. You have available to you, a species of insects, "bead bugs" (represented by beads) and the environment in which the bug lives (cloth). The following are some relevant facts about "bead bug" biology.</a:t>
            </a:r>
          </a:p>
          <a:p>
            <a:r>
              <a:rPr lang="en-US" sz="4800" dirty="0" smtClean="0">
                <a:solidFill>
                  <a:srgbClr val="000000"/>
                </a:solidFill>
              </a:rPr>
              <a:t>• Bead bugs live in meadows and feed on the pollen of flowers. The only death in a population is due to predation by birds. Each year, birds eat about one half the total population of bugs.</a:t>
            </a:r>
          </a:p>
          <a:p>
            <a:r>
              <a:rPr lang="en-US" sz="4800" dirty="0" smtClean="0">
                <a:solidFill>
                  <a:srgbClr val="000000"/>
                </a:solidFill>
              </a:rPr>
              <a:t>• Bead bugs reproduce just once a year in June. Reproduction is asexual. Each parent produces one offspring. You will simulate four generations of bead bugs by repeating 4 times this cycle of predation and reproduction.</a:t>
            </a:r>
          </a:p>
          <a:p>
            <a:r>
              <a:rPr lang="en-US" sz="4800" dirty="0" smtClean="0">
                <a:solidFill>
                  <a:srgbClr val="000000"/>
                </a:solidFill>
              </a:rPr>
              <a:t>Setting Up</a:t>
            </a:r>
          </a:p>
          <a:p>
            <a:r>
              <a:rPr lang="en-US" sz="4800" dirty="0" smtClean="0">
                <a:solidFill>
                  <a:srgbClr val="000000"/>
                </a:solidFill>
              </a:rPr>
              <a:t>1. Variation among individuals is characteristic of organisms of the same species. Observe the bead bugs. What are some of the differences between individual bead bugs?</a:t>
            </a:r>
          </a:p>
          <a:p>
            <a:r>
              <a:rPr lang="en-US" sz="4800" dirty="0" smtClean="0">
                <a:solidFill>
                  <a:srgbClr val="000000"/>
                </a:solidFill>
              </a:rPr>
              <a:t>2. You will be working with a population of bead bugs that live in a meadow. You will start with 40 bead bugs. Count 20 Blue Beads and 20 Yellow Beads and scatter them randomly on the meadow area.</a:t>
            </a:r>
          </a:p>
          <a:p>
            <a:r>
              <a:rPr lang="en-US" sz="4800" dirty="0" smtClean="0">
                <a:solidFill>
                  <a:srgbClr val="000000"/>
                </a:solidFill>
              </a:rPr>
              <a:t>3. On your data table, please enter 20 blue and 20 yellow for 1</a:t>
            </a:r>
            <a:r>
              <a:rPr lang="en-US" sz="4800" baseline="30000" dirty="0" smtClean="0">
                <a:solidFill>
                  <a:srgbClr val="000000"/>
                </a:solidFill>
              </a:rPr>
              <a:t>st</a:t>
            </a:r>
            <a:r>
              <a:rPr lang="en-US" sz="4800" dirty="0" smtClean="0">
                <a:solidFill>
                  <a:srgbClr val="000000"/>
                </a:solidFill>
              </a:rPr>
              <a:t> generation under the "Before Predation" part of the table.</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Bead Bug Activity</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819400" y="1828800"/>
            <a:ext cx="3429000" cy="4572000"/>
          </a:xfrm>
          <a:prstGeom prst="rect">
            <a:avLst/>
          </a:prstGeom>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7918450" cy="788894"/>
          </a:xfrm>
        </p:spPr>
        <p:txBody>
          <a:bodyPr rtlCol="0">
            <a:normAutofit fontScale="90000"/>
          </a:bodyPr>
          <a:lstStyle/>
          <a:p>
            <a:pPr fontAlgn="auto">
              <a:spcAft>
                <a:spcPts val="0"/>
              </a:spcAft>
              <a:defRPr/>
            </a:pPr>
            <a:r>
              <a:rPr lang="en-US" sz="4000" dirty="0">
                <a:ea typeface="+mj-ea"/>
                <a:cs typeface="+mj-cs"/>
              </a:rPr>
              <a:t/>
            </a:r>
            <a:br>
              <a:rPr lang="en-US" sz="4000" dirty="0">
                <a:ea typeface="+mj-ea"/>
                <a:cs typeface="+mj-cs"/>
              </a:rPr>
            </a:br>
            <a:r>
              <a:rPr lang="en-US" sz="7200" dirty="0">
                <a:ea typeface="+mj-ea"/>
                <a:cs typeface="+mj-cs"/>
              </a:rPr>
              <a:t>The Work</a:t>
            </a:r>
          </a:p>
        </p:txBody>
      </p:sp>
      <p:sp>
        <p:nvSpPr>
          <p:cNvPr id="23555" name="Subtitle 2"/>
          <p:cNvSpPr>
            <a:spLocks noGrp="1"/>
          </p:cNvSpPr>
          <p:nvPr>
            <p:ph idx="1"/>
          </p:nvPr>
        </p:nvSpPr>
        <p:spPr>
          <a:xfrm>
            <a:off x="988358" y="1676400"/>
            <a:ext cx="7167284" cy="4081463"/>
          </a:xfrm>
        </p:spPr>
        <p:txBody>
          <a:bodyPr>
            <a:normAutofit lnSpcReduction="10000"/>
          </a:bodyPr>
          <a:lstStyle/>
          <a:p>
            <a:pPr>
              <a:buFont typeface="Arial" charset="0"/>
              <a:buNone/>
            </a:pPr>
            <a:endParaRPr lang="en-US" dirty="0"/>
          </a:p>
          <a:p>
            <a:pPr algn="ctr">
              <a:buFont typeface="Arial" charset="0"/>
              <a:buNone/>
            </a:pPr>
            <a:r>
              <a:rPr lang="en-US" dirty="0"/>
              <a:t> </a:t>
            </a:r>
            <a:r>
              <a:rPr lang="en-US" sz="4000" dirty="0"/>
              <a:t>Can the application of </a:t>
            </a:r>
            <a:r>
              <a:rPr lang="en-US" sz="4000" dirty="0">
                <a:solidFill>
                  <a:schemeClr val="accent6"/>
                </a:solidFill>
              </a:rPr>
              <a:t>cognitive science </a:t>
            </a:r>
            <a:r>
              <a:rPr lang="en-US" sz="4000" dirty="0"/>
              <a:t>principles to existing curriculum materials make a difference in students’ learning of science? </a:t>
            </a:r>
          </a:p>
          <a:p>
            <a:pPr algn="ctr">
              <a:buFont typeface="Arial" charset="0"/>
              <a:buNone/>
            </a:pPr>
            <a:endParaRPr lang="en-US" dirty="0"/>
          </a:p>
          <a:p>
            <a:pPr algn="ctr">
              <a:buFont typeface="Arial" charset="0"/>
              <a:buNone/>
            </a:pP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Bead Bug Activity</a:t>
            </a:r>
            <a:endParaRPr lang="en-US" dirty="0"/>
          </a:p>
        </p:txBody>
      </p:sp>
      <p:pic>
        <p:nvPicPr>
          <p:cNvPr id="3" name="Picture 2"/>
          <p:cNvPicPr>
            <a:picLocks noChangeAspect="1"/>
          </p:cNvPicPr>
          <p:nvPr/>
        </p:nvPicPr>
        <p:blipFill>
          <a:blip r:embed="rId2"/>
          <a:stretch>
            <a:fillRect/>
          </a:stretch>
        </p:blipFill>
        <p:spPr>
          <a:xfrm>
            <a:off x="2971800" y="1676400"/>
            <a:ext cx="3505200" cy="4673600"/>
          </a:xfrm>
          <a:prstGeom prst="rect">
            <a:avLst/>
          </a:prstGeom>
        </p:spPr>
      </p:pic>
    </p:spTree>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Bead Bug Activity – Adapted to Environment, Environment Selects</a:t>
            </a:r>
            <a:endParaRPr lang="en-US" dirty="0"/>
          </a:p>
        </p:txBody>
      </p:sp>
      <p:pic>
        <p:nvPicPr>
          <p:cNvPr id="4" name="Picture 3"/>
          <p:cNvPicPr>
            <a:picLocks noChangeAspect="1"/>
          </p:cNvPicPr>
          <p:nvPr/>
        </p:nvPicPr>
        <p:blipFill>
          <a:blip r:embed="rId2"/>
          <a:stretch>
            <a:fillRect/>
          </a:stretch>
        </p:blipFill>
        <p:spPr>
          <a:xfrm>
            <a:off x="612775" y="2514600"/>
            <a:ext cx="3251200" cy="2438400"/>
          </a:xfrm>
          <a:prstGeom prst="rect">
            <a:avLst/>
          </a:prstGeom>
        </p:spPr>
      </p:pic>
      <p:pic>
        <p:nvPicPr>
          <p:cNvPr id="5" name="Picture 4"/>
          <p:cNvPicPr>
            <a:picLocks noChangeAspect="1"/>
          </p:cNvPicPr>
          <p:nvPr/>
        </p:nvPicPr>
        <p:blipFill>
          <a:blip r:embed="rId3"/>
          <a:stretch>
            <a:fillRect/>
          </a:stretch>
        </p:blipFill>
        <p:spPr>
          <a:xfrm>
            <a:off x="4572000" y="2514600"/>
            <a:ext cx="3251200" cy="2438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Bead Bug Activity - Mutation</a:t>
            </a:r>
            <a:endParaRPr lang="en-US" dirty="0"/>
          </a:p>
        </p:txBody>
      </p:sp>
      <p:pic>
        <p:nvPicPr>
          <p:cNvPr id="4" name="Picture 3"/>
          <p:cNvPicPr>
            <a:picLocks noChangeAspect="1"/>
          </p:cNvPicPr>
          <p:nvPr/>
        </p:nvPicPr>
        <p:blipFill>
          <a:blip r:embed="rId2"/>
          <a:stretch>
            <a:fillRect/>
          </a:stretch>
        </p:blipFill>
        <p:spPr>
          <a:xfrm>
            <a:off x="2438400" y="1981200"/>
            <a:ext cx="4267200" cy="3608438"/>
          </a:xfrm>
          <a:prstGeom prst="rect">
            <a:avLst/>
          </a:prstGeom>
        </p:spPr>
      </p:pic>
    </p:spTree>
  </p:cSld>
  <p:clrMapOvr>
    <a:masterClrMapping/>
  </p:clrMapOvr>
  <p:transition xmlns:p14="http://schemas.microsoft.com/office/powerpoint/2010/main">
    <p:cover dir="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Bead Bug Activity</a:t>
            </a:r>
            <a:endParaRPr lang="en-US" dirty="0"/>
          </a:p>
        </p:txBody>
      </p:sp>
      <p:graphicFrame>
        <p:nvGraphicFramePr>
          <p:cNvPr id="77826" name="Object 2"/>
          <p:cNvGraphicFramePr>
            <a:graphicFrameLocks noChangeAspect="1"/>
          </p:cNvGraphicFramePr>
          <p:nvPr/>
        </p:nvGraphicFramePr>
        <p:xfrm>
          <a:off x="1746250" y="1555750"/>
          <a:ext cx="5651500" cy="3746500"/>
        </p:xfrm>
        <a:graphic>
          <a:graphicData uri="http://schemas.openxmlformats.org/presentationml/2006/ole">
            <mc:AlternateContent xmlns:mc="http://schemas.openxmlformats.org/markup-compatibility/2006">
              <mc:Choice xmlns:v="urn:schemas-microsoft-com:vml" Requires="v">
                <p:oleObj spid="_x0000_s77828" name="Document" r:id="rId3" imgW="5651500" imgH="3746500" progId="Word.Document.8">
                  <p:link updateAutomatic="1"/>
                </p:oleObj>
              </mc:Choice>
              <mc:Fallback>
                <p:oleObj name="Document" r:id="rId3" imgW="5651500" imgH="3746500"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0" y="1555750"/>
                        <a:ext cx="5651500"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cover dir="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685800" y="304800"/>
            <a:ext cx="7772400" cy="990600"/>
          </a:xfrm>
        </p:spPr>
        <p:txBody>
          <a:bodyPr/>
          <a:lstStyle/>
          <a:p>
            <a:pPr eaLnBrk="1" hangingPunct="1"/>
            <a:r>
              <a:rPr lang="en-US" sz="4000" b="1"/>
              <a:t>Evolution by Natural Selection</a:t>
            </a:r>
          </a:p>
        </p:txBody>
      </p:sp>
      <p:sp>
        <p:nvSpPr>
          <p:cNvPr id="100355" name="Rectangle 3"/>
          <p:cNvSpPr>
            <a:spLocks noGrp="1" noChangeArrowheads="1"/>
          </p:cNvSpPr>
          <p:nvPr>
            <p:ph type="body" idx="4294967295"/>
          </p:nvPr>
        </p:nvSpPr>
        <p:spPr>
          <a:xfrm>
            <a:off x="533400" y="1371600"/>
            <a:ext cx="8001000" cy="4191000"/>
          </a:xfrm>
        </p:spPr>
        <p:txBody>
          <a:bodyPr/>
          <a:lstStyle/>
          <a:p>
            <a:pPr marL="609600" indent="-609600" eaLnBrk="1" hangingPunct="1">
              <a:buFontTx/>
              <a:buNone/>
            </a:pPr>
            <a:r>
              <a:rPr lang="en-US"/>
              <a:t>				     </a:t>
            </a:r>
            <a:r>
              <a:rPr lang="en-US" sz="3600" b="1" i="1"/>
              <a:t>Steps</a:t>
            </a:r>
            <a:r>
              <a:rPr lang="en-US" sz="3600" b="1" i="1" smtClean="0"/>
              <a:t>:</a:t>
            </a:r>
          </a:p>
          <a:p>
            <a:pPr marL="609600" indent="-609600" eaLnBrk="1" hangingPunct="1">
              <a:buFontTx/>
              <a:buAutoNum type="arabicPeriod"/>
            </a:pPr>
            <a:r>
              <a:rPr lang="en-US" smtClean="0"/>
              <a:t>Organisms tend to overproduce – producing a struggle for resources (food, space, mates, etc.)</a:t>
            </a:r>
          </a:p>
          <a:p>
            <a:pPr marL="609600" indent="-609600" eaLnBrk="1" hangingPunct="1">
              <a:buFontTx/>
              <a:buAutoNum type="arabicPeriod"/>
            </a:pPr>
            <a:r>
              <a:rPr lang="en-US" smtClean="0"/>
              <a:t>Individuals vary in some traits.</a:t>
            </a:r>
          </a:p>
          <a:p>
            <a:pPr marL="609600" indent="-609600" eaLnBrk="1" hangingPunct="1">
              <a:buFontTx/>
              <a:buAutoNum type="arabicPeriod"/>
            </a:pPr>
            <a:r>
              <a:rPr lang="en-US" smtClean="0"/>
              <a:t>Some of the differences in traits are passed along to offspring.</a:t>
            </a:r>
          </a:p>
          <a:p>
            <a:pPr marL="990600" lvl="1" indent="-533400" eaLnBrk="1" hangingPunct="1"/>
            <a:r>
              <a:rPr lang="en-US" smtClean="0"/>
              <a:t>This requires a genetic basis to the trait</a:t>
            </a:r>
          </a:p>
          <a:p>
            <a:pPr marL="990600" lvl="1" indent="-533400" eaLnBrk="1" hangingPunct="1"/>
            <a:r>
              <a:rPr lang="en-US" smtClean="0"/>
              <a:t>The trait is thus </a:t>
            </a:r>
            <a:r>
              <a:rPr lang="en-US" i="1" smtClean="0"/>
              <a:t>heritable</a:t>
            </a:r>
          </a:p>
          <a:p>
            <a:pPr marL="990600" lvl="1" indent="-533400" eaLnBrk="1" hangingPunct="1">
              <a:buFontTx/>
              <a:buNone/>
            </a:pPr>
            <a:r>
              <a:rPr lang="en-US" smtClean="0"/>
              <a:t>                                                  (more…)</a:t>
            </a:r>
          </a:p>
          <a:p>
            <a:pPr marL="609600" indent="-609600" eaLnBrk="1" hangingPunct="1">
              <a:buFontTx/>
              <a:buAutoNum type="arabicPeriod"/>
            </a:pPr>
            <a:endParaRPr lang="en-US" smtClean="0"/>
          </a:p>
        </p:txBody>
      </p:sp>
      <p:sp>
        <p:nvSpPr>
          <p:cNvPr id="100356" name="Slide Number Placeholder 5"/>
          <p:cNvSpPr>
            <a:spLocks noGrp="1"/>
          </p:cNvSpPr>
          <p:nvPr>
            <p:ph type="sldNum" sz="quarter" idx="12"/>
          </p:nvPr>
        </p:nvSpPr>
        <p:spPr>
          <a:xfrm>
            <a:off x="6172200" y="5867400"/>
            <a:ext cx="1905000" cy="457200"/>
          </a:xfrm>
          <a:noFill/>
        </p:spPr>
        <p:txBody>
          <a:bodyPr/>
          <a:lstStyle/>
          <a:p>
            <a:fld id="{395D2A9C-3A54-3D46-9320-64002460E727}" type="slidenum">
              <a:rPr lang="en-US">
                <a:latin typeface="Arial" charset="0"/>
              </a:rPr>
              <a:pPr/>
              <a:t>34</a:t>
            </a:fld>
            <a:endParaRPr lang="en-US">
              <a:latin typeface="Arial" charset="0"/>
            </a:endParaRP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p14:prism dir="u"/>
      </p:transition>
    </mc:Choice>
    <mc:Fallback xmlns:mv="urn:schemas-microsoft-com:mac:vml" xmlns="">
      <p:transition>
        <p:cover dir="u"/>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 Information</a:t>
            </a:r>
            <a:endParaRPr lang="en-US" dirty="0"/>
          </a:p>
        </p:txBody>
      </p:sp>
      <p:sp>
        <p:nvSpPr>
          <p:cNvPr id="5" name="Content Placeholder 4"/>
          <p:cNvSpPr>
            <a:spLocks noGrp="1"/>
          </p:cNvSpPr>
          <p:nvPr>
            <p:ph idx="1"/>
          </p:nvPr>
        </p:nvSpPr>
        <p:spPr/>
        <p:txBody>
          <a:bodyPr/>
          <a:lstStyle/>
          <a:p>
            <a:r>
              <a:rPr lang="en-US" sz="2800" dirty="0" smtClean="0">
                <a:solidFill>
                  <a:schemeClr val="accent3"/>
                </a:solidFill>
              </a:rPr>
              <a:t>Bates Mandel 					21 PSTEM</a:t>
            </a:r>
            <a:r>
              <a:rPr lang="en-US" sz="2800" dirty="0" smtClean="0"/>
              <a:t>			    </a:t>
            </a:r>
            <a:r>
              <a:rPr lang="en-US" sz="2800" dirty="0" smtClean="0">
                <a:hlinkClick r:id="rId2"/>
              </a:rPr>
              <a:t>bmandel@21pstem.org</a:t>
            </a:r>
            <a:endParaRPr lang="en-US" sz="2800" dirty="0" smtClean="0"/>
          </a:p>
          <a:p>
            <a:endParaRPr lang="en-US" sz="2800" dirty="0" smtClean="0"/>
          </a:p>
          <a:p>
            <a:r>
              <a:rPr lang="en-US" sz="2800" dirty="0" smtClean="0">
                <a:solidFill>
                  <a:schemeClr val="accent6"/>
                </a:solidFill>
              </a:rPr>
              <a:t>Susan Holmes			          The Franklin Institute Science Museum </a:t>
            </a:r>
            <a:r>
              <a:rPr lang="en-US" sz="2800" dirty="0" smtClean="0">
                <a:hlinkClick r:id="rId3"/>
              </a:rPr>
              <a:t>sholmes@fi.edu</a:t>
            </a:r>
            <a:endParaRPr lang="en-US" sz="2800" dirty="0" smtClean="0"/>
          </a:p>
          <a:p>
            <a:endParaRPr lang="en-US" sz="2800"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rtlCol="0">
            <a:normAutofit fontScale="90000"/>
          </a:bodyPr>
          <a:lstStyle/>
          <a:p>
            <a:pPr fontAlgn="auto">
              <a:spcAft>
                <a:spcPts val="0"/>
              </a:spcAft>
              <a:defRPr/>
            </a:pPr>
            <a:r>
              <a:rPr lang="en-US" sz="4000" dirty="0">
                <a:ea typeface="+mj-ea"/>
                <a:cs typeface="+mj-cs"/>
              </a:rPr>
              <a:t/>
            </a:r>
            <a:br>
              <a:rPr lang="en-US" sz="4000" dirty="0">
                <a:ea typeface="+mj-ea"/>
                <a:cs typeface="+mj-cs"/>
              </a:rPr>
            </a:br>
            <a:r>
              <a:rPr lang="en-US" sz="7200" dirty="0">
                <a:ea typeface="+mj-ea"/>
                <a:cs typeface="+mj-cs"/>
              </a:rPr>
              <a:t>The Work</a:t>
            </a:r>
          </a:p>
        </p:txBody>
      </p:sp>
      <p:sp>
        <p:nvSpPr>
          <p:cNvPr id="24579" name="Subtitle 2"/>
          <p:cNvSpPr>
            <a:spLocks noGrp="1"/>
          </p:cNvSpPr>
          <p:nvPr>
            <p:ph idx="1"/>
          </p:nvPr>
        </p:nvSpPr>
        <p:spPr>
          <a:xfrm>
            <a:off x="988358" y="1981200"/>
            <a:ext cx="7167284" cy="4081463"/>
          </a:xfrm>
        </p:spPr>
        <p:txBody>
          <a:bodyPr>
            <a:normAutofit/>
          </a:bodyPr>
          <a:lstStyle/>
          <a:p>
            <a:pPr>
              <a:buFont typeface="Arial" charset="0"/>
              <a:buNone/>
            </a:pPr>
            <a:endParaRPr lang="en-US" dirty="0"/>
          </a:p>
          <a:p>
            <a:pPr algn="ctr">
              <a:buFont typeface="Arial" charset="0"/>
              <a:buNone/>
            </a:pPr>
            <a:r>
              <a:rPr lang="en-US" dirty="0"/>
              <a:t> </a:t>
            </a:r>
            <a:r>
              <a:rPr lang="en-US" sz="4000" dirty="0"/>
              <a:t>Can the deepening of teacher</a:t>
            </a:r>
            <a:r>
              <a:rPr lang="en-US" sz="4000" dirty="0" smtClean="0"/>
              <a:t> </a:t>
            </a:r>
            <a:r>
              <a:rPr lang="en-US" sz="4000" dirty="0" smtClean="0">
                <a:solidFill>
                  <a:srgbClr val="9BBB59"/>
                </a:solidFill>
              </a:rPr>
              <a:t>content knowledge </a:t>
            </a:r>
            <a:r>
              <a:rPr lang="en-US" sz="4000" dirty="0"/>
              <a:t>make a difference</a:t>
            </a:r>
            <a:r>
              <a:rPr lang="en-US" sz="4000" dirty="0" smtClean="0"/>
              <a:t> in students </a:t>
            </a:r>
            <a:r>
              <a:rPr lang="en-US" sz="4000" dirty="0"/>
              <a:t>learning</a:t>
            </a:r>
            <a:r>
              <a:rPr lang="en-US" sz="4000" dirty="0" smtClean="0"/>
              <a:t> of </a:t>
            </a:r>
            <a:r>
              <a:rPr lang="en-US" sz="4000" dirty="0"/>
              <a:t>science?</a:t>
            </a:r>
          </a:p>
          <a:p>
            <a:pPr algn="ctr">
              <a:buFont typeface="Arial" charset="0"/>
              <a:buNone/>
            </a:pPr>
            <a:endParaRPr lang="en-US" dirty="0"/>
          </a:p>
          <a:p>
            <a:pPr algn="ctr">
              <a:buFont typeface="Arial" charset="0"/>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172200" y="5867400"/>
            <a:ext cx="2971800" cy="948026"/>
          </a:xfrm>
          <a:prstGeom prst="rect">
            <a:avLst/>
          </a:prstGeom>
          <a:solidFill>
            <a:srgbClr val="314768"/>
          </a:solidFill>
          <a:ln>
            <a:solidFill>
              <a:srgbClr val="2A41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6096000"/>
            <a:ext cx="2971800" cy="609600"/>
          </a:xfrm>
          <a:prstGeom prst="rect">
            <a:avLst/>
          </a:prstGeom>
          <a:solidFill>
            <a:srgbClr val="2F4668"/>
          </a:solidFill>
          <a:ln>
            <a:solidFill>
              <a:srgbClr val="3147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30" name="Title 1"/>
          <p:cNvSpPr>
            <a:spLocks noGrp="1"/>
          </p:cNvSpPr>
          <p:nvPr>
            <p:ph type="title"/>
          </p:nvPr>
        </p:nvSpPr>
        <p:spPr>
          <a:xfrm>
            <a:off x="539750" y="188259"/>
            <a:ext cx="7918450" cy="788894"/>
          </a:xfrm>
        </p:spPr>
        <p:txBody>
          <a:bodyPr>
            <a:normAutofit fontScale="90000"/>
          </a:bodyPr>
          <a:lstStyle/>
          <a:p>
            <a:r>
              <a:rPr lang="en-US" sz="5400" dirty="0"/>
              <a:t>The Partners</a:t>
            </a:r>
          </a:p>
        </p:txBody>
      </p:sp>
      <p:sp>
        <p:nvSpPr>
          <p:cNvPr id="15" name="Oval 14"/>
          <p:cNvSpPr/>
          <p:nvPr/>
        </p:nvSpPr>
        <p:spPr>
          <a:xfrm>
            <a:off x="920750" y="1371600"/>
            <a:ext cx="7537450" cy="4986626"/>
          </a:xfrm>
          <a:prstGeom prst="ellipse">
            <a:avLst/>
          </a:prstGeom>
          <a:gradFill flip="none" rotWithShape="1">
            <a:gsLst>
              <a:gs pos="0">
                <a:schemeClr val="accent4"/>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531" name="Picture 17"/>
          <p:cNvPicPr>
            <a:picLocks noGrp="1" noChangeAspect="1" noChangeArrowheads="1"/>
          </p:cNvPicPr>
          <p:nvPr>
            <p:ph idx="1"/>
          </p:nvPr>
        </p:nvPicPr>
        <p:blipFill>
          <a:blip r:embed="rId2"/>
          <a:srcRect/>
          <a:stretch>
            <a:fillRect/>
          </a:stretch>
        </p:blipFill>
        <p:spPr>
          <a:xfrm>
            <a:off x="304800" y="2643208"/>
            <a:ext cx="2819400" cy="2017132"/>
          </a:xfrm>
        </p:spPr>
      </p:pic>
      <p:grpSp>
        <p:nvGrpSpPr>
          <p:cNvPr id="2" name="Group 4"/>
          <p:cNvGrpSpPr>
            <a:grpSpLocks/>
          </p:cNvGrpSpPr>
          <p:nvPr/>
        </p:nvGrpSpPr>
        <p:grpSpPr bwMode="auto">
          <a:xfrm>
            <a:off x="4141462" y="3334603"/>
            <a:ext cx="4061478" cy="1094903"/>
            <a:chOff x="4846449" y="3259931"/>
            <a:chExt cx="2051023" cy="1095313"/>
          </a:xfrm>
        </p:grpSpPr>
        <p:pic>
          <p:nvPicPr>
            <p:cNvPr id="22538" name="Picture 14"/>
            <p:cNvPicPr>
              <a:picLocks noChangeAspect="1" noChangeArrowheads="1"/>
            </p:cNvPicPr>
            <p:nvPr/>
          </p:nvPicPr>
          <p:blipFill>
            <a:blip r:embed="rId3"/>
            <a:srcRect/>
            <a:stretch>
              <a:fillRect/>
            </a:stretch>
          </p:blipFill>
          <p:spPr bwMode="auto">
            <a:xfrm>
              <a:off x="5666646" y="3259931"/>
              <a:ext cx="1033463" cy="1033463"/>
            </a:xfrm>
            <a:prstGeom prst="rect">
              <a:avLst/>
            </a:prstGeom>
            <a:noFill/>
            <a:ln w="9525">
              <a:noFill/>
              <a:miter lim="800000"/>
              <a:headEnd/>
              <a:tailEnd/>
            </a:ln>
          </p:spPr>
        </p:pic>
        <p:sp>
          <p:nvSpPr>
            <p:cNvPr id="22539" name="Rectangle 29"/>
            <p:cNvSpPr>
              <a:spLocks noChangeArrowheads="1"/>
            </p:cNvSpPr>
            <p:nvPr/>
          </p:nvSpPr>
          <p:spPr bwMode="auto">
            <a:xfrm>
              <a:off x="4846449" y="3893406"/>
              <a:ext cx="2051023" cy="461838"/>
            </a:xfrm>
            <a:prstGeom prst="rect">
              <a:avLst/>
            </a:prstGeom>
            <a:noFill/>
            <a:ln w="9525">
              <a:noFill/>
              <a:miter lim="800000"/>
              <a:headEnd/>
              <a:tailEnd/>
            </a:ln>
          </p:spPr>
          <p:txBody>
            <a:bodyPr wrap="none">
              <a:prstTxWarp prst="textNoShape">
                <a:avLst/>
              </a:prstTxWarp>
              <a:spAutoFit/>
            </a:bodyPr>
            <a:lstStyle/>
            <a:p>
              <a:r>
                <a:rPr lang="en-US" sz="2400" dirty="0">
                  <a:solidFill>
                    <a:srgbClr val="3F6389"/>
                  </a:solidFill>
                  <a:latin typeface="Calibri" pitchFamily="34" charset="0"/>
                </a:rPr>
                <a:t>                 </a:t>
              </a:r>
              <a:r>
                <a:rPr lang="en-US" sz="2400" dirty="0">
                  <a:solidFill>
                    <a:srgbClr val="FF0000"/>
                  </a:solidFill>
                  <a:latin typeface="Calibri" pitchFamily="34" charset="0"/>
                </a:rPr>
                <a:t>Temple University</a:t>
              </a:r>
            </a:p>
          </p:txBody>
        </p:sp>
      </p:grpSp>
      <p:pic>
        <p:nvPicPr>
          <p:cNvPr id="22533" name="Picture 13"/>
          <p:cNvPicPr>
            <a:picLocks noChangeAspect="1" noChangeArrowheads="1"/>
          </p:cNvPicPr>
          <p:nvPr/>
        </p:nvPicPr>
        <p:blipFill>
          <a:blip r:embed="rId4"/>
          <a:srcRect/>
          <a:stretch>
            <a:fillRect/>
          </a:stretch>
        </p:blipFill>
        <p:spPr bwMode="auto">
          <a:xfrm>
            <a:off x="1066800" y="4848224"/>
            <a:ext cx="6759575" cy="319088"/>
          </a:xfrm>
          <a:prstGeom prst="rect">
            <a:avLst/>
          </a:prstGeom>
          <a:noFill/>
          <a:ln w="9525">
            <a:noFill/>
            <a:miter lim="800000"/>
            <a:headEnd/>
            <a:tailEnd/>
          </a:ln>
        </p:spPr>
      </p:pic>
      <p:pic>
        <p:nvPicPr>
          <p:cNvPr id="22534" name="Picture 178"/>
          <p:cNvPicPr>
            <a:picLocks noChangeAspect="1" noChangeArrowheads="1"/>
          </p:cNvPicPr>
          <p:nvPr/>
        </p:nvPicPr>
        <p:blipFill>
          <a:blip r:embed="rId5"/>
          <a:srcRect/>
          <a:stretch>
            <a:fillRect/>
          </a:stretch>
        </p:blipFill>
        <p:spPr bwMode="auto">
          <a:xfrm>
            <a:off x="1386822" y="977153"/>
            <a:ext cx="6019800" cy="826247"/>
          </a:xfrm>
          <a:prstGeom prst="rect">
            <a:avLst/>
          </a:prstGeom>
          <a:noFill/>
          <a:ln w="9525">
            <a:noFill/>
            <a:miter lim="800000"/>
            <a:headEnd/>
            <a:tailEnd/>
          </a:ln>
        </p:spPr>
      </p:pic>
      <p:pic>
        <p:nvPicPr>
          <p:cNvPr id="22535" name="Picture 8"/>
          <p:cNvPicPr>
            <a:picLocks noChangeAspect="1"/>
          </p:cNvPicPr>
          <p:nvPr/>
        </p:nvPicPr>
        <p:blipFill>
          <a:blip r:embed="rId6"/>
          <a:srcRect/>
          <a:stretch>
            <a:fillRect/>
          </a:stretch>
        </p:blipFill>
        <p:spPr bwMode="auto">
          <a:xfrm>
            <a:off x="3429000" y="2166958"/>
            <a:ext cx="2540000" cy="952500"/>
          </a:xfrm>
          <a:prstGeom prst="rect">
            <a:avLst/>
          </a:prstGeom>
          <a:noFill/>
          <a:ln w="9525">
            <a:noFill/>
            <a:miter lim="800000"/>
            <a:headEnd/>
            <a:tailEnd/>
          </a:ln>
        </p:spPr>
      </p:pic>
      <p:pic>
        <p:nvPicPr>
          <p:cNvPr id="22536" name="Picture 10"/>
          <p:cNvPicPr>
            <a:picLocks noChangeAspect="1"/>
          </p:cNvPicPr>
          <p:nvPr/>
        </p:nvPicPr>
        <p:blipFill>
          <a:blip r:embed="rId7"/>
          <a:srcRect/>
          <a:stretch>
            <a:fillRect/>
          </a:stretch>
        </p:blipFill>
        <p:spPr bwMode="auto">
          <a:xfrm>
            <a:off x="990600" y="5458114"/>
            <a:ext cx="1752600" cy="1128568"/>
          </a:xfrm>
          <a:prstGeom prst="rect">
            <a:avLst/>
          </a:prstGeom>
          <a:noFill/>
          <a:ln w="9525">
            <a:noFill/>
            <a:miter lim="800000"/>
            <a:headEnd/>
            <a:tailEnd/>
          </a:ln>
        </p:spPr>
      </p:pic>
      <p:pic>
        <p:nvPicPr>
          <p:cNvPr id="22537" name="Picture 12"/>
          <p:cNvPicPr>
            <a:picLocks noChangeAspect="1"/>
          </p:cNvPicPr>
          <p:nvPr/>
        </p:nvPicPr>
        <p:blipFill>
          <a:blip r:embed="rId8"/>
          <a:srcRect/>
          <a:stretch>
            <a:fillRect/>
          </a:stretch>
        </p:blipFill>
        <p:spPr bwMode="auto">
          <a:xfrm>
            <a:off x="4396722" y="5458114"/>
            <a:ext cx="4157094" cy="1052512"/>
          </a:xfrm>
          <a:prstGeom prst="rect">
            <a:avLst/>
          </a:prstGeom>
          <a:noFill/>
          <a:ln w="9525">
            <a:solidFill>
              <a:schemeClr val="tx1"/>
            </a:solid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22238"/>
            <a:ext cx="7543800" cy="809625"/>
          </a:xfrm>
        </p:spPr>
        <p:txBody>
          <a:bodyPr/>
          <a:lstStyle/>
          <a:p>
            <a:r>
              <a:rPr lang="en-US" dirty="0">
                <a:solidFill>
                  <a:schemeClr val="accent3"/>
                </a:solidFill>
              </a:rPr>
              <a:t>Randomization</a:t>
            </a:r>
          </a:p>
        </p:txBody>
      </p:sp>
      <p:sp>
        <p:nvSpPr>
          <p:cNvPr id="43011" name="Rectangle 4"/>
          <p:cNvSpPr>
            <a:spLocks noGrp="1" noChangeArrowheads="1"/>
          </p:cNvSpPr>
          <p:nvPr>
            <p:ph idx="1"/>
          </p:nvPr>
        </p:nvSpPr>
        <p:spPr>
          <a:xfrm>
            <a:off x="381000" y="931863"/>
            <a:ext cx="7772400" cy="990600"/>
          </a:xfrm>
        </p:spPr>
        <p:txBody>
          <a:bodyPr>
            <a:normAutofit fontScale="77500" lnSpcReduction="20000"/>
          </a:bodyPr>
          <a:lstStyle/>
          <a:p>
            <a:r>
              <a:rPr lang="en-US" sz="2323" dirty="0"/>
              <a:t>Assignment of a teacher to the experimental or control condition is equally likely by chance</a:t>
            </a:r>
            <a:r>
              <a:rPr lang="en-US" sz="2323" dirty="0" smtClean="0"/>
              <a:t>. A Randomized Control Study</a:t>
            </a:r>
          </a:p>
          <a:p>
            <a:pPr lvl="1"/>
            <a:r>
              <a:rPr lang="en-US" sz="2323" dirty="0" smtClean="0"/>
              <a:t>Each district within the study was divided into thirds</a:t>
            </a:r>
          </a:p>
          <a:p>
            <a:endParaRPr lang="en-US" dirty="0"/>
          </a:p>
        </p:txBody>
      </p:sp>
      <p:pic>
        <p:nvPicPr>
          <p:cNvPr id="43012" name="Picture 6"/>
          <p:cNvPicPr>
            <a:picLocks noChangeAspect="1" noChangeArrowheads="1"/>
          </p:cNvPicPr>
          <p:nvPr/>
        </p:nvPicPr>
        <p:blipFill>
          <a:blip r:embed="rId3"/>
          <a:srcRect/>
          <a:stretch>
            <a:fillRect/>
          </a:stretch>
        </p:blipFill>
        <p:spPr bwMode="auto">
          <a:xfrm>
            <a:off x="381000" y="2480468"/>
            <a:ext cx="2514600" cy="2506663"/>
          </a:xfrm>
          <a:prstGeom prst="rect">
            <a:avLst/>
          </a:prstGeom>
          <a:noFill/>
          <a:ln w="63500" cap="sq">
            <a:solidFill>
              <a:schemeClr val="tx1"/>
            </a:solidFill>
            <a:miter lim="800000"/>
            <a:headEnd type="none" w="sm" len="sm"/>
            <a:tailEnd type="none" w="sm" len="sm"/>
          </a:ln>
        </p:spPr>
      </p:pic>
      <p:sp>
        <p:nvSpPr>
          <p:cNvPr id="43013" name="AutoShape 13"/>
          <p:cNvSpPr>
            <a:spLocks noChangeArrowheads="1"/>
          </p:cNvSpPr>
          <p:nvPr/>
        </p:nvSpPr>
        <p:spPr bwMode="auto">
          <a:xfrm>
            <a:off x="3200400" y="3468688"/>
            <a:ext cx="2514600" cy="1143000"/>
          </a:xfrm>
          <a:prstGeom prst="rightArrow">
            <a:avLst>
              <a:gd name="adj1" fmla="val 50000"/>
              <a:gd name="adj2" fmla="val 5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3014" name="Text Box 14"/>
          <p:cNvSpPr txBox="1">
            <a:spLocks noChangeArrowheads="1"/>
          </p:cNvSpPr>
          <p:nvPr/>
        </p:nvSpPr>
        <p:spPr bwMode="auto">
          <a:xfrm>
            <a:off x="3429000" y="3733800"/>
            <a:ext cx="1752600" cy="33655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dirty="0"/>
              <a:t>Randomization</a:t>
            </a:r>
          </a:p>
        </p:txBody>
      </p:sp>
      <p:sp>
        <p:nvSpPr>
          <p:cNvPr id="43015" name="Text Box 16"/>
          <p:cNvSpPr txBox="1">
            <a:spLocks noChangeArrowheads="1"/>
          </p:cNvSpPr>
          <p:nvPr/>
        </p:nvSpPr>
        <p:spPr bwMode="auto">
          <a:xfrm>
            <a:off x="6096000" y="2037556"/>
            <a:ext cx="2057400" cy="954088"/>
          </a:xfrm>
          <a:prstGeom prst="rect">
            <a:avLst/>
          </a:prstGeom>
          <a:solidFill>
            <a:srgbClr val="FF7C80"/>
          </a:solidFill>
          <a:ln w="38100">
            <a:solidFill>
              <a:schemeClr val="tx1"/>
            </a:solidFill>
            <a:miter lim="800000"/>
            <a:headEnd/>
            <a:tailEnd/>
          </a:ln>
        </p:spPr>
        <p:txBody>
          <a:bodyPr>
            <a:prstTxWarp prst="textNoShape">
              <a:avLst/>
            </a:prstTxWarp>
            <a:spAutoFit/>
          </a:bodyPr>
          <a:lstStyle/>
          <a:p>
            <a:pPr>
              <a:spcBef>
                <a:spcPct val="50000"/>
              </a:spcBef>
            </a:pPr>
            <a:r>
              <a:rPr lang="en-US" dirty="0"/>
              <a:t>Experimental Condition 1 (content pd)</a:t>
            </a:r>
          </a:p>
        </p:txBody>
      </p:sp>
      <p:sp>
        <p:nvSpPr>
          <p:cNvPr id="43016" name="Text Box 17"/>
          <p:cNvSpPr txBox="1">
            <a:spLocks noChangeArrowheads="1"/>
          </p:cNvSpPr>
          <p:nvPr/>
        </p:nvSpPr>
        <p:spPr bwMode="auto">
          <a:xfrm>
            <a:off x="6096000" y="3382963"/>
            <a:ext cx="2057400" cy="1228725"/>
          </a:xfrm>
          <a:prstGeom prst="rect">
            <a:avLst/>
          </a:prstGeom>
          <a:solidFill>
            <a:srgbClr val="FF7C80"/>
          </a:solidFill>
          <a:ln w="38100">
            <a:solidFill>
              <a:schemeClr val="tx1"/>
            </a:solidFill>
            <a:miter lim="800000"/>
            <a:headEnd/>
            <a:tailEnd/>
          </a:ln>
        </p:spPr>
        <p:txBody>
          <a:bodyPr>
            <a:prstTxWarp prst="textNoShape">
              <a:avLst/>
            </a:prstTxWarp>
            <a:spAutoFit/>
          </a:bodyPr>
          <a:lstStyle/>
          <a:p>
            <a:pPr>
              <a:spcBef>
                <a:spcPct val="50000"/>
              </a:spcBef>
            </a:pPr>
            <a:r>
              <a:rPr lang="en-US"/>
              <a:t>Experimental Condition 2 (content + cog sci pd)</a:t>
            </a:r>
          </a:p>
        </p:txBody>
      </p:sp>
      <p:sp>
        <p:nvSpPr>
          <p:cNvPr id="43017" name="Text Box 18"/>
          <p:cNvSpPr txBox="1">
            <a:spLocks noChangeArrowheads="1"/>
          </p:cNvSpPr>
          <p:nvPr/>
        </p:nvSpPr>
        <p:spPr bwMode="auto">
          <a:xfrm>
            <a:off x="6096000" y="5001418"/>
            <a:ext cx="2057400" cy="817563"/>
          </a:xfrm>
          <a:prstGeom prst="rect">
            <a:avLst/>
          </a:prstGeom>
          <a:solidFill>
            <a:srgbClr val="FF7C80"/>
          </a:solidFill>
          <a:ln w="38100">
            <a:solidFill>
              <a:schemeClr val="tx1"/>
            </a:solidFill>
            <a:miter lim="800000"/>
            <a:headEnd/>
            <a:tailEnd/>
          </a:ln>
        </p:spPr>
        <p:txBody>
          <a:bodyPr>
            <a:prstTxWarp prst="textNoShape">
              <a:avLst/>
            </a:prstTxWarp>
            <a:spAutoFit/>
          </a:bodyPr>
          <a:lstStyle/>
          <a:p>
            <a:pPr>
              <a:spcBef>
                <a:spcPct val="50000"/>
              </a:spcBef>
            </a:pPr>
            <a:r>
              <a:rPr lang="en-US"/>
              <a:t>Control Condition</a:t>
            </a:r>
          </a:p>
          <a:p>
            <a:pPr>
              <a:spcBef>
                <a:spcPct val="50000"/>
              </a:spcBef>
            </a:pPr>
            <a:endParaRPr lang="en-US"/>
          </a:p>
        </p:txBody>
      </p:sp>
      <p:sp>
        <p:nvSpPr>
          <p:cNvPr id="10" name="TextBox 9"/>
          <p:cNvSpPr txBox="1"/>
          <p:nvPr/>
        </p:nvSpPr>
        <p:spPr>
          <a:xfrm>
            <a:off x="152400" y="5495815"/>
            <a:ext cx="5693423" cy="646331"/>
          </a:xfrm>
          <a:prstGeom prst="rect">
            <a:avLst/>
          </a:prstGeom>
          <a:noFill/>
        </p:spPr>
        <p:txBody>
          <a:bodyPr wrap="none" rtlCol="0">
            <a:spAutoFit/>
          </a:bodyPr>
          <a:lstStyle/>
          <a:p>
            <a:r>
              <a:rPr lang="en-US" dirty="0" smtClean="0"/>
              <a:t>Random assignment establishes fair comparisons.</a:t>
            </a:r>
          </a:p>
          <a:p>
            <a:endParaRPr lang="en-US" dirty="0"/>
          </a:p>
        </p:txBody>
      </p:sp>
    </p:spTree>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2000"/>
                                        <p:tgtEl>
                                          <p:spTgt spid="430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6"/>
                                        </p:tgtEl>
                                        <p:attrNameLst>
                                          <p:attrName>style.visibility</p:attrName>
                                        </p:attrNameLst>
                                      </p:cBhvr>
                                      <p:to>
                                        <p:strVal val="visible"/>
                                      </p:to>
                                    </p:set>
                                    <p:animEffect transition="in" filter="fade">
                                      <p:cBhvr>
                                        <p:cTn id="12" dur="2000"/>
                                        <p:tgtEl>
                                          <p:spTgt spid="430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7"/>
                                        </p:tgtEl>
                                        <p:attrNameLst>
                                          <p:attrName>style.visibility</p:attrName>
                                        </p:attrNameLst>
                                      </p:cBhvr>
                                      <p:to>
                                        <p:strVal val="visible"/>
                                      </p:to>
                                    </p:set>
                                    <p:animEffect transition="in" filter="fade">
                                      <p:cBhvr>
                                        <p:cTn id="17" dur="2000"/>
                                        <p:tgtEl>
                                          <p:spTgt spid="43017"/>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7"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79463" y="381000"/>
            <a:ext cx="7583487" cy="1044575"/>
          </a:xfrm>
        </p:spPr>
        <p:txBody>
          <a:bodyPr rtlCol="0">
            <a:normAutofit fontScale="90000"/>
          </a:bodyPr>
          <a:lstStyle/>
          <a:p>
            <a:pPr fontAlgn="auto">
              <a:spcAft>
                <a:spcPts val="0"/>
              </a:spcAft>
              <a:defRPr/>
            </a:pPr>
            <a:r>
              <a:rPr lang="en-US" dirty="0">
                <a:ea typeface="+mj-ea"/>
                <a:cs typeface="+mj-cs"/>
              </a:rPr>
              <a:t>Experimental Design</a:t>
            </a:r>
            <a:br>
              <a:rPr lang="en-US" dirty="0">
                <a:ea typeface="+mj-ea"/>
                <a:cs typeface="+mj-cs"/>
              </a:rPr>
            </a:br>
            <a:endParaRPr lang="en-US" dirty="0">
              <a:ea typeface="+mj-ea"/>
              <a:cs typeface="+mj-cs"/>
            </a:endParaRPr>
          </a:p>
        </p:txBody>
      </p:sp>
      <p:sp>
        <p:nvSpPr>
          <p:cNvPr id="28675" name="Text Placeholder 2"/>
          <p:cNvSpPr>
            <a:spLocks noGrp="1"/>
          </p:cNvSpPr>
          <p:nvPr>
            <p:ph type="body" idx="1"/>
          </p:nvPr>
        </p:nvSpPr>
        <p:spPr>
          <a:xfrm>
            <a:off x="779463" y="1438275"/>
            <a:ext cx="3657600" cy="790575"/>
          </a:xfrm>
        </p:spPr>
        <p:txBody>
          <a:bodyPr rtlCol="0"/>
          <a:lstStyle/>
          <a:p>
            <a:pPr fontAlgn="auto">
              <a:spcBef>
                <a:spcPct val="0"/>
              </a:spcBef>
              <a:spcAft>
                <a:spcPts val="0"/>
              </a:spcAft>
              <a:buFont typeface="Wingdings 2" pitchFamily="18" charset="2"/>
              <a:buNone/>
              <a:defRPr/>
            </a:pPr>
            <a:r>
              <a:rPr lang="en-US" dirty="0">
                <a:solidFill>
                  <a:schemeClr val="accent3"/>
                </a:solidFill>
                <a:ea typeface="+mn-ea"/>
                <a:cs typeface="+mn-cs"/>
              </a:rPr>
              <a:t>Science Content Arm</a:t>
            </a:r>
          </a:p>
        </p:txBody>
      </p:sp>
      <p:sp>
        <p:nvSpPr>
          <p:cNvPr id="28676" name="Content Placeholder 3"/>
          <p:cNvSpPr>
            <a:spLocks noGrp="1"/>
          </p:cNvSpPr>
          <p:nvPr>
            <p:ph sz="half" idx="2"/>
          </p:nvPr>
        </p:nvSpPr>
        <p:spPr>
          <a:xfrm>
            <a:off x="779463" y="2362200"/>
            <a:ext cx="3657600" cy="3686175"/>
          </a:xfrm>
        </p:spPr>
        <p:txBody>
          <a:bodyPr rtlCol="0"/>
          <a:lstStyle/>
          <a:p>
            <a:pPr fontAlgn="auto">
              <a:spcAft>
                <a:spcPts val="0"/>
              </a:spcAft>
              <a:buFont typeface="Wingdings 2" pitchFamily="18" charset="2"/>
              <a:buChar char=""/>
              <a:defRPr/>
            </a:pPr>
            <a:r>
              <a:rPr lang="en-US" dirty="0">
                <a:ea typeface="+mn-ea"/>
                <a:cs typeface="+mn-cs"/>
              </a:rPr>
              <a:t>Does deepening teachers’ knowledge of the science they are teaching  lead to increased student achievement?</a:t>
            </a:r>
          </a:p>
          <a:p>
            <a:pPr fontAlgn="auto">
              <a:spcAft>
                <a:spcPts val="0"/>
              </a:spcAft>
              <a:buFont typeface="Wingdings 2" pitchFamily="18" charset="2"/>
              <a:buChar char=""/>
              <a:defRPr/>
            </a:pPr>
            <a:endParaRPr lang="en-US" dirty="0" smtClean="0">
              <a:ea typeface="+mn-ea"/>
              <a:cs typeface="+mn-cs"/>
            </a:endParaRPr>
          </a:p>
          <a:p>
            <a:pPr fontAlgn="auto">
              <a:spcAft>
                <a:spcPts val="0"/>
              </a:spcAft>
              <a:buFont typeface="Wingdings 2" pitchFamily="18" charset="2"/>
              <a:buChar char=""/>
              <a:defRPr/>
            </a:pPr>
            <a:endParaRPr lang="en-US" dirty="0">
              <a:ea typeface="+mn-ea"/>
              <a:cs typeface="+mn-cs"/>
            </a:endParaRPr>
          </a:p>
        </p:txBody>
      </p:sp>
      <p:sp>
        <p:nvSpPr>
          <p:cNvPr id="28677" name="Text Placeholder 4"/>
          <p:cNvSpPr>
            <a:spLocks noGrp="1"/>
          </p:cNvSpPr>
          <p:nvPr>
            <p:ph type="body" sz="quarter" idx="3"/>
          </p:nvPr>
        </p:nvSpPr>
        <p:spPr>
          <a:xfrm>
            <a:off x="4705350" y="1438275"/>
            <a:ext cx="3657600" cy="790575"/>
          </a:xfrm>
        </p:spPr>
        <p:txBody>
          <a:bodyPr/>
          <a:lstStyle/>
          <a:p>
            <a:pPr>
              <a:spcBef>
                <a:spcPct val="0"/>
              </a:spcBef>
            </a:pPr>
            <a:r>
              <a:rPr lang="en-US" dirty="0">
                <a:solidFill>
                  <a:schemeClr val="accent6">
                    <a:lumMod val="75000"/>
                  </a:schemeClr>
                </a:solidFill>
              </a:rPr>
              <a:t>Cognitive Science Arm</a:t>
            </a:r>
          </a:p>
        </p:txBody>
      </p:sp>
      <p:sp>
        <p:nvSpPr>
          <p:cNvPr id="28678" name="Content Placeholder 5"/>
          <p:cNvSpPr>
            <a:spLocks noGrp="1"/>
          </p:cNvSpPr>
          <p:nvPr>
            <p:ph sz="quarter" idx="4"/>
          </p:nvPr>
        </p:nvSpPr>
        <p:spPr>
          <a:xfrm>
            <a:off x="4705350" y="2362200"/>
            <a:ext cx="3657600" cy="3686175"/>
          </a:xfrm>
        </p:spPr>
        <p:txBody>
          <a:bodyPr/>
          <a:lstStyle/>
          <a:p>
            <a:pPr marL="273050" indent="-273050">
              <a:buFont typeface="Wingdings 3" charset="2"/>
              <a:buChar char=""/>
            </a:pPr>
            <a:r>
              <a:rPr lang="en-US" dirty="0"/>
              <a:t>Does giving teachers science unit materials modified using cognitive principles and providing professional development on how to implement the modifications lead to increased student achievement?</a:t>
            </a:r>
          </a:p>
          <a:p>
            <a:pPr marL="273050" indent="-273050">
              <a:buFont typeface="Wingdings 3" charset="2"/>
              <a:buChar char=""/>
            </a:pPr>
            <a:endParaRPr lang="en-US" dirty="0"/>
          </a:p>
        </p:txBody>
      </p:sp>
      <p:sp>
        <p:nvSpPr>
          <p:cNvPr id="7" name="TextBox 6"/>
          <p:cNvSpPr txBox="1"/>
          <p:nvPr/>
        </p:nvSpPr>
        <p:spPr>
          <a:xfrm>
            <a:off x="3557439" y="6048375"/>
            <a:ext cx="2295821" cy="738664"/>
          </a:xfrm>
          <a:prstGeom prst="rect">
            <a:avLst/>
          </a:prstGeom>
          <a:noFill/>
        </p:spPr>
        <p:txBody>
          <a:bodyPr wrap="none" rtlCol="0">
            <a:spAutoFit/>
          </a:bodyPr>
          <a:lstStyle/>
          <a:p>
            <a:r>
              <a:rPr lang="en-US" sz="2400" b="1" dirty="0" smtClean="0">
                <a:solidFill>
                  <a:schemeClr val="tx2"/>
                </a:solidFill>
              </a:rPr>
              <a:t>Control Group</a:t>
            </a:r>
          </a:p>
          <a:p>
            <a:endParaRPr lang="en-US" dirty="0"/>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779463" y="381000"/>
            <a:ext cx="7583487" cy="1044575"/>
          </a:xfrm>
        </p:spPr>
        <p:txBody>
          <a:bodyPr/>
          <a:lstStyle/>
          <a:p>
            <a:r>
              <a:rPr lang="en-US" dirty="0"/>
              <a:t>Design Limitations</a:t>
            </a:r>
          </a:p>
        </p:txBody>
      </p:sp>
      <p:sp>
        <p:nvSpPr>
          <p:cNvPr id="29699" name="Text Placeholder 2"/>
          <p:cNvSpPr>
            <a:spLocks noGrp="1"/>
          </p:cNvSpPr>
          <p:nvPr>
            <p:ph type="body" idx="1"/>
          </p:nvPr>
        </p:nvSpPr>
        <p:spPr>
          <a:xfrm>
            <a:off x="779463" y="1438275"/>
            <a:ext cx="3657600" cy="790575"/>
          </a:xfrm>
        </p:spPr>
        <p:txBody>
          <a:bodyPr/>
          <a:lstStyle/>
          <a:p>
            <a:pPr>
              <a:spcBef>
                <a:spcPct val="0"/>
              </a:spcBef>
            </a:pPr>
            <a:r>
              <a:rPr lang="en-US" dirty="0">
                <a:solidFill>
                  <a:schemeClr val="accent3"/>
                </a:solidFill>
              </a:rPr>
              <a:t>Science Content Arm</a:t>
            </a:r>
          </a:p>
        </p:txBody>
      </p:sp>
      <p:sp>
        <p:nvSpPr>
          <p:cNvPr id="29700" name="Content Placeholder 3"/>
          <p:cNvSpPr>
            <a:spLocks noGrp="1"/>
          </p:cNvSpPr>
          <p:nvPr>
            <p:ph sz="half" idx="2"/>
          </p:nvPr>
        </p:nvSpPr>
        <p:spPr>
          <a:xfrm>
            <a:off x="779463" y="2362200"/>
            <a:ext cx="3657600" cy="3686175"/>
          </a:xfrm>
        </p:spPr>
        <p:txBody>
          <a:bodyPr/>
          <a:lstStyle/>
          <a:p>
            <a:r>
              <a:rPr lang="en-US" dirty="0"/>
              <a:t>PD is focused on ADULT learning. It does not include discussion of students or activities to use with students</a:t>
            </a:r>
          </a:p>
          <a:p>
            <a:r>
              <a:rPr lang="en-US" dirty="0"/>
              <a:t>Teachers decide how to teach their lessons as a result of what they learned in PD</a:t>
            </a:r>
          </a:p>
        </p:txBody>
      </p:sp>
      <p:sp>
        <p:nvSpPr>
          <p:cNvPr id="29701" name="Text Placeholder 4"/>
          <p:cNvSpPr>
            <a:spLocks noGrp="1"/>
          </p:cNvSpPr>
          <p:nvPr>
            <p:ph type="body" sz="quarter" idx="3"/>
          </p:nvPr>
        </p:nvSpPr>
        <p:spPr>
          <a:xfrm>
            <a:off x="4705350" y="1438275"/>
            <a:ext cx="3657600" cy="790575"/>
          </a:xfrm>
        </p:spPr>
        <p:txBody>
          <a:bodyPr/>
          <a:lstStyle/>
          <a:p>
            <a:pPr>
              <a:spcBef>
                <a:spcPct val="0"/>
              </a:spcBef>
            </a:pPr>
            <a:r>
              <a:rPr lang="en-US" dirty="0">
                <a:solidFill>
                  <a:schemeClr val="accent6">
                    <a:lumMod val="75000"/>
                  </a:schemeClr>
                </a:solidFill>
              </a:rPr>
              <a:t>Cognitive Science Arm</a:t>
            </a:r>
          </a:p>
        </p:txBody>
      </p:sp>
      <p:sp>
        <p:nvSpPr>
          <p:cNvPr id="29702" name="Content Placeholder 5"/>
          <p:cNvSpPr>
            <a:spLocks noGrp="1"/>
          </p:cNvSpPr>
          <p:nvPr>
            <p:ph sz="quarter" idx="4"/>
          </p:nvPr>
        </p:nvSpPr>
        <p:spPr>
          <a:xfrm>
            <a:off x="4705350" y="2362200"/>
            <a:ext cx="3657600" cy="3686175"/>
          </a:xfrm>
        </p:spPr>
        <p:txBody>
          <a:bodyPr/>
          <a:lstStyle/>
          <a:p>
            <a:r>
              <a:rPr lang="en-US"/>
              <a:t>PD is focused on STUDENT learning. Discussion of student learning and activities to use with students are given</a:t>
            </a:r>
          </a:p>
          <a:p>
            <a:r>
              <a:rPr lang="en-US"/>
              <a:t>Teachers must use the modified materials as they are given in PD</a:t>
            </a:r>
          </a:p>
        </p:txBody>
      </p:sp>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p:txBody>
          <a:bodyPr/>
          <a:lstStyle/>
          <a:p>
            <a:r>
              <a:rPr lang="en-US" dirty="0"/>
              <a:t>Professional Development</a:t>
            </a:r>
          </a:p>
        </p:txBody>
      </p:sp>
      <p:sp>
        <p:nvSpPr>
          <p:cNvPr id="31747" name="Content Placeholder 7"/>
          <p:cNvSpPr>
            <a:spLocks noGrp="1"/>
          </p:cNvSpPr>
          <p:nvPr>
            <p:ph idx="1"/>
          </p:nvPr>
        </p:nvSpPr>
        <p:spPr/>
        <p:txBody>
          <a:bodyPr rtlCol="0">
            <a:normAutofit/>
          </a:bodyPr>
          <a:lstStyle/>
          <a:p>
            <a:pPr algn="ctr" fontAlgn="auto">
              <a:lnSpc>
                <a:spcPct val="80000"/>
              </a:lnSpc>
              <a:spcAft>
                <a:spcPts val="0"/>
              </a:spcAft>
              <a:buFont typeface="Arial" charset="0"/>
              <a:buNone/>
              <a:defRPr/>
            </a:pPr>
            <a:r>
              <a:rPr lang="en-US" sz="3097" dirty="0">
                <a:solidFill>
                  <a:srgbClr val="9BBB59"/>
                </a:solidFill>
                <a:ea typeface="+mn-ea"/>
                <a:cs typeface="+mn-cs"/>
              </a:rPr>
              <a:t>PD Package </a:t>
            </a:r>
          </a:p>
          <a:p>
            <a:pPr algn="ctr" fontAlgn="auto">
              <a:lnSpc>
                <a:spcPct val="80000"/>
              </a:lnSpc>
              <a:spcAft>
                <a:spcPts val="0"/>
              </a:spcAft>
              <a:buFont typeface="Arial" charset="0"/>
              <a:buNone/>
              <a:defRPr/>
            </a:pPr>
            <a:endParaRPr lang="en-US" sz="2500" dirty="0" smtClean="0">
              <a:ea typeface="+mn-ea"/>
              <a:cs typeface="+mn-cs"/>
            </a:endParaRPr>
          </a:p>
          <a:p>
            <a:pPr fontAlgn="auto">
              <a:lnSpc>
                <a:spcPct val="80000"/>
              </a:lnSpc>
              <a:spcAft>
                <a:spcPts val="0"/>
              </a:spcAft>
              <a:buFont typeface="Arial" charset="0"/>
              <a:buChar char="•"/>
              <a:defRPr/>
            </a:pPr>
            <a:r>
              <a:rPr lang="en-US" sz="2581" dirty="0" smtClean="0">
                <a:ea typeface="+mn-ea"/>
                <a:cs typeface="+mn-cs"/>
              </a:rPr>
              <a:t>These </a:t>
            </a:r>
            <a:r>
              <a:rPr lang="en-US" sz="2581" dirty="0">
                <a:ea typeface="+mn-ea"/>
                <a:cs typeface="+mn-cs"/>
              </a:rPr>
              <a:t>three days of intensive summer work as a beginning of the professional development</a:t>
            </a:r>
          </a:p>
          <a:p>
            <a:pPr fontAlgn="auto">
              <a:lnSpc>
                <a:spcPct val="80000"/>
              </a:lnSpc>
              <a:spcAft>
                <a:spcPts val="0"/>
              </a:spcAft>
              <a:buFont typeface="Arial" charset="0"/>
              <a:buNone/>
              <a:defRPr/>
            </a:pPr>
            <a:endParaRPr lang="en-US" sz="2500" dirty="0" smtClean="0">
              <a:ea typeface="+mn-ea"/>
              <a:cs typeface="+mn-cs"/>
            </a:endParaRPr>
          </a:p>
          <a:p>
            <a:pPr fontAlgn="auto">
              <a:lnSpc>
                <a:spcPct val="80000"/>
              </a:lnSpc>
              <a:spcAft>
                <a:spcPts val="0"/>
              </a:spcAft>
              <a:buFont typeface="Arial" charset="0"/>
              <a:buChar char="•"/>
              <a:defRPr/>
            </a:pPr>
            <a:r>
              <a:rPr lang="en-US" sz="2500" dirty="0" smtClean="0">
                <a:ea typeface="+mn-ea"/>
                <a:cs typeface="+mn-cs"/>
              </a:rPr>
              <a:t>Four </a:t>
            </a:r>
            <a:r>
              <a:rPr lang="en-US" sz="2500" dirty="0">
                <a:ea typeface="+mn-ea"/>
                <a:cs typeface="+mn-cs"/>
              </a:rPr>
              <a:t>important after school follow up sessions in Professional Learning Communities</a:t>
            </a:r>
            <a:r>
              <a:rPr lang="en-US" sz="2500" dirty="0" smtClean="0">
                <a:ea typeface="+mn-ea"/>
                <a:cs typeface="+mn-cs"/>
              </a:rPr>
              <a:t> (PLCs) of teachers</a:t>
            </a:r>
            <a:endParaRPr lang="en-US" dirty="0">
              <a:ea typeface="+mn-ea"/>
              <a:cs typeface="+mn-cs"/>
            </a:endParaRPr>
          </a:p>
        </p:txBody>
      </p:sp>
    </p:spTree>
  </p:cSld>
  <p:clrMapOvr>
    <a:masterClrMapping/>
  </p:clrMapOvr>
  <p:transition xmlns:p14="http://schemas.microsoft.com/office/powerpoint/2010/main">
    <p:cover dir="lu"/>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467</TotalTime>
  <Words>1203</Words>
  <Application>Microsoft Macintosh PowerPoint</Application>
  <PresentationFormat>On-screen Show (4:3)</PresentationFormat>
  <Paragraphs>194</Paragraphs>
  <Slides>35</Slides>
  <Notes>5</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35</vt:i4>
      </vt:variant>
    </vt:vector>
  </HeadingPairs>
  <TitlesOfParts>
    <vt:vector size="37" baseType="lpstr">
      <vt:lpstr>Twilight</vt:lpstr>
      <vt:lpstr>Macintosh HD:Users:kbatesmandel:Desktop:21st C Grnt:Bead Bug Activity( meadow)Directions and Worksheets.doc!OLE_LINK1</vt:lpstr>
      <vt:lpstr>Middle School Biology  Increasing Student Learning  Through Increasing Teacher Content  Knowledge </vt:lpstr>
      <vt:lpstr>Presentation Goals</vt:lpstr>
      <vt:lpstr> The Work</vt:lpstr>
      <vt:lpstr> The Work</vt:lpstr>
      <vt:lpstr>The Partners</vt:lpstr>
      <vt:lpstr>Randomization</vt:lpstr>
      <vt:lpstr>Experimental Design </vt:lpstr>
      <vt:lpstr>Design Limitations</vt:lpstr>
      <vt:lpstr>Professional Development</vt:lpstr>
      <vt:lpstr>Baseline Measures/Covariates</vt:lpstr>
      <vt:lpstr>Binders</vt:lpstr>
      <vt:lpstr>Outcomes</vt:lpstr>
      <vt:lpstr>School Districts Involved with Study</vt:lpstr>
      <vt:lpstr>Study Overview</vt:lpstr>
      <vt:lpstr>Units Under Study Holt Text Book</vt:lpstr>
      <vt:lpstr>Units Under Study Foss Kits</vt:lpstr>
      <vt:lpstr>Content Curriculum Covered</vt:lpstr>
      <vt:lpstr>SMILE  </vt:lpstr>
      <vt:lpstr>QUESTIONS or CONCERNS??</vt:lpstr>
      <vt:lpstr>Taxonomy: Phylogeny Reconstruction</vt:lpstr>
      <vt:lpstr>Phylogeny Tree/Branched Diagram</vt:lpstr>
      <vt:lpstr>Taxonomy: Phylogeny Reconstruction</vt:lpstr>
      <vt:lpstr>Phylogeny</vt:lpstr>
      <vt:lpstr>PowerPoint Presentation</vt:lpstr>
      <vt:lpstr>Taxonomy: Phylogeny Reconstruction</vt:lpstr>
      <vt:lpstr>KEY CONCEPTS</vt:lpstr>
      <vt:lpstr>     HIERCHICAL      PHYLOGENETIC</vt:lpstr>
      <vt:lpstr>Bead Bug Activity</vt:lpstr>
      <vt:lpstr>Bead Bug Activity</vt:lpstr>
      <vt:lpstr>Bead Bug Activity</vt:lpstr>
      <vt:lpstr>Bead Bug Activity – Adapted to Environment, Environment Selects</vt:lpstr>
      <vt:lpstr>Bead Bug Activity - Mutation</vt:lpstr>
      <vt:lpstr>Bead Bug Activity</vt:lpstr>
      <vt:lpstr>Evolution by Natural Selection</vt:lpstr>
      <vt:lpstr>Contact Information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sDasd</dc:title>
  <dc:creator>Bates Mandel</dc:creator>
  <cp:lastModifiedBy>Eric Kucharik</cp:lastModifiedBy>
  <cp:revision>79</cp:revision>
  <cp:lastPrinted>2012-03-26T18:53:50Z</cp:lastPrinted>
  <dcterms:created xsi:type="dcterms:W3CDTF">2012-04-06T11:18:30Z</dcterms:created>
  <dcterms:modified xsi:type="dcterms:W3CDTF">2012-04-18T21:01:12Z</dcterms:modified>
</cp:coreProperties>
</file>