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91" r:id="rId2"/>
    <p:sldId id="286" r:id="rId3"/>
    <p:sldId id="287" r:id="rId4"/>
    <p:sldId id="288" r:id="rId5"/>
    <p:sldId id="290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595959"/>
    <a:srgbClr val="D7D9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07" autoAdjust="0"/>
    <p:restoredTop sz="94660"/>
  </p:normalViewPr>
  <p:slideViewPr>
    <p:cSldViewPr snapToGrid="0" snapToObjects="1">
      <p:cViewPr>
        <p:scale>
          <a:sx n="170" d="100"/>
          <a:sy n="170" d="100"/>
        </p:scale>
        <p:origin x="-1928" y="9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BCBEF-7FB5-D74E-A026-1F3946FBE884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D7A64-63D3-AD49-8C88-30C34CD13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377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964E-BA7D-9440-9E16-D71DEDBE9877}" type="datetimeFigureOut">
              <a:rPr lang="en-US" smtClean="0"/>
              <a:t>7/3/12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45F8B-5099-0745-85D5-53C90B10BA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476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8F9C5-CD34-C74C-8A2C-2FABA9EB5542}" type="datetime1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21EEA-7F60-B94D-98E4-1CF998BE3CA1}" type="datetime1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91CDF-15E5-EF4A-80B8-6F97B3B43CA8}" type="datetime1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54BB-11B1-AD4D-BF6F-C88928118834}" type="datetime1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684FD-36D9-8F41-9944-355BD4A88B3F}" type="datetime1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ED6F4D61-D05D-7247-A633-9C3044EAC707}" type="datetime1">
              <a:rPr lang="en-US" smtClean="0"/>
              <a:t>7/3/12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98E5FAE-9678-4E41-B887-366230D9016B}" type="datetime1">
              <a:rPr lang="en-US" smtClean="0"/>
              <a:t>7/3/12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BA5F6AC8-0C18-6749-9A9B-A71931A2C1FA}" type="datetime1">
              <a:rPr lang="en-US" smtClean="0"/>
              <a:t>7/3/12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E82823-B92B-7E4B-9C3C-C1D9BA667FD1}" type="datetime1">
              <a:rPr lang="en-US" smtClean="0"/>
              <a:t>7/3/12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Overview</a:t>
            </a:r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912A9-2DA5-D646-ACA2-15B0EFFB77C2}" type="datetime1">
              <a:rPr lang="en-US" smtClean="0"/>
              <a:t>7/3/12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6AD0B-9C34-F247-A6CF-57EDD15D4DF7}" type="datetime1">
              <a:rPr lang="en-US" smtClean="0"/>
              <a:t>7/3/12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4C856-9D3B-6240-B825-037C2206B941}" type="datetime1">
              <a:rPr lang="en-US" smtClean="0"/>
              <a:t>7/3/12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F0C2-62A3-124D-AE54-F92E6182AD3A}" type="datetime1">
              <a:rPr lang="en-US" smtClean="0"/>
              <a:t>7/3/12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hyperlink" Target="http://ies.ed.gov/" TargetMode="External"/><Relationship Id="rId16" Type="http://schemas.openxmlformats.org/officeDocument/2006/relationships/image" Target="../media/image2.gif"/><Relationship Id="rId17" Type="http://schemas.openxmlformats.org/officeDocument/2006/relationships/image" Target="../media/image3.jpeg"/><Relationship Id="rId18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ES logo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35800" y="1012732"/>
            <a:ext cx="1297470" cy="237565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2ADE7A92-CC61-0940-B6E2-58BD9CA3EDCB}" type="datetime1">
              <a:rPr lang="en-US" smtClean="0"/>
              <a:t>7/3/12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1F2242EA-9D7D-4D42-8731-E70CD43EB7E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6023072" y="3461590"/>
            <a:ext cx="4598895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Overview</a:t>
            </a:r>
            <a:endParaRPr lang="en-US"/>
          </a:p>
        </p:txBody>
      </p:sp>
      <p:pic>
        <p:nvPicPr>
          <p:cNvPr id="8" name="Picture 9"/>
          <p:cNvPicPr>
            <a:picLocks noChangeAspect="1" noChangeArrowheads="1"/>
          </p:cNvPicPr>
          <p:nvPr userDrawn="1"/>
        </p:nvPicPr>
        <p:blipFill>
          <a:blip r:embed="rId18"/>
          <a:srcRect/>
          <a:stretch>
            <a:fillRect/>
          </a:stretch>
        </p:blipFill>
        <p:spPr bwMode="auto">
          <a:xfrm>
            <a:off x="7924800" y="76200"/>
            <a:ext cx="1134218" cy="71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xmlns:p14="http://schemas.microsoft.com/office/powerpoint/2010/main" spd="slow">
    <p:push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jpg"/><Relationship Id="rId12" Type="http://schemas.openxmlformats.org/officeDocument/2006/relationships/image" Target="../media/image15.jpg"/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cogscied.org/20" TargetMode="External"/><Relationship Id="rId3" Type="http://schemas.openxmlformats.org/officeDocument/2006/relationships/hyperlink" Target="http://www.rbs.org/" TargetMode="External"/><Relationship Id="rId4" Type="http://schemas.openxmlformats.org/officeDocument/2006/relationships/image" Target="../media/image8.gif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7" Type="http://schemas.openxmlformats.org/officeDocument/2006/relationships/hyperlink" Target="http://www.gse.upenn.edu/" TargetMode="External"/><Relationship Id="rId8" Type="http://schemas.openxmlformats.org/officeDocument/2006/relationships/image" Target="../media/image11.jpe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5.jpg"/><Relationship Id="rId5" Type="http://schemas.openxmlformats.org/officeDocument/2006/relationships/image" Target="../media/image13.png"/><Relationship Id="rId6" Type="http://schemas.openxmlformats.org/officeDocument/2006/relationships/image" Target="../media/image14.jp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F. Joseph </a:t>
            </a:r>
            <a:r>
              <a:rPr lang="en-US" sz="2000" dirty="0" err="1" smtClean="0"/>
              <a:t>Merlino</a:t>
            </a:r>
            <a:endParaRPr lang="en-US" sz="2000" dirty="0" smtClean="0"/>
          </a:p>
          <a:p>
            <a:r>
              <a:rPr lang="en-US" i="1" dirty="0" smtClean="0"/>
              <a:t>Principal Investigator</a:t>
            </a:r>
          </a:p>
          <a:p>
            <a:r>
              <a:rPr lang="en-US" dirty="0" smtClean="0"/>
              <a:t>The 21</a:t>
            </a:r>
            <a:r>
              <a:rPr lang="en-US" baseline="30000" dirty="0" smtClean="0"/>
              <a:t>st</a:t>
            </a:r>
            <a:r>
              <a:rPr lang="en-US" dirty="0" smtClean="0"/>
              <a:t> Century Center for Research and Development</a:t>
            </a:r>
            <a:endParaRPr lang="en-US" dirty="0"/>
          </a:p>
          <a:p>
            <a:r>
              <a:rPr lang="en-US" dirty="0" smtClean="0"/>
              <a:t>in Cognition and Science Instruction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6346608"/>
            <a:ext cx="7086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/>
              <a:t>Funded by: Grant R305C080009 to The 21st Century Partnership for STEM Education. The opinions expressed are those of the authors and do not represent views of the U.S. Department of Education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5526955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149" y="850840"/>
            <a:ext cx="6934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The 21</a:t>
            </a:r>
            <a:r>
              <a:rPr lang="en-US" sz="2000" b="1" baseline="30000" dirty="0" smtClean="0">
                <a:latin typeface="Tahoma" pitchFamily="34" charset="0"/>
                <a:cs typeface="Tahoma" pitchFamily="34" charset="0"/>
              </a:rPr>
              <a:t>st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Century Center for Research and Development in Cognition and Science Instruction Partners </a:t>
            </a:r>
            <a:endParaRPr lang="en-US" sz="2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79" name="Rectangle 7">
            <a:hlinkClick r:id="rId2"/>
          </p:cNvPr>
          <p:cNvSpPr>
            <a:spLocks noChangeArrowheads="1"/>
          </p:cNvSpPr>
          <p:nvPr/>
        </p:nvSpPr>
        <p:spPr bwMode="auto">
          <a:xfrm>
            <a:off x="-50802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80" name="Rectangle 8">
            <a:hlinkClick r:id="rId2"/>
          </p:cNvPr>
          <p:cNvSpPr>
            <a:spLocks noChangeArrowheads="1"/>
          </p:cNvSpPr>
          <p:nvPr/>
        </p:nvSpPr>
        <p:spPr bwMode="auto">
          <a:xfrm>
            <a:off x="-508028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8" name="Picture 16" descr="Research for Better Technolog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54571" y="4693005"/>
            <a:ext cx="2099385" cy="685800"/>
          </a:xfrm>
          <a:prstGeom prst="rect">
            <a:avLst/>
          </a:prstGeom>
          <a:noFill/>
        </p:spPr>
      </p:pic>
      <p:pic>
        <p:nvPicPr>
          <p:cNvPr id="3103" name="Picture 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36061" y="2235125"/>
            <a:ext cx="1101137" cy="953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/>
        </p:nvGrpSpPr>
        <p:grpSpPr>
          <a:xfrm>
            <a:off x="787372" y="4693005"/>
            <a:ext cx="3200400" cy="685800"/>
            <a:chOff x="1295400" y="5029200"/>
            <a:chExt cx="3200400" cy="685800"/>
          </a:xfrm>
        </p:grpSpPr>
        <p:pic>
          <p:nvPicPr>
            <p:cNvPr id="3116" name="Picture 2" descr="21PSTEM_white_var_3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295400" y="5029200"/>
              <a:ext cx="1143000" cy="685800"/>
            </a:xfrm>
            <a:prstGeom prst="rect">
              <a:avLst/>
            </a:prstGeom>
            <a:noFill/>
          </p:spPr>
        </p:pic>
        <p:sp>
          <p:nvSpPr>
            <p:cNvPr id="3119" name="Text Box 47"/>
            <p:cNvSpPr txBox="1">
              <a:spLocks noChangeArrowheads="1"/>
            </p:cNvSpPr>
            <p:nvPr/>
          </p:nvSpPr>
          <p:spPr bwMode="auto">
            <a:xfrm>
              <a:off x="2438400" y="5029200"/>
              <a:ext cx="2057400" cy="685800"/>
            </a:xfrm>
            <a:prstGeom prst="rect">
              <a:avLst/>
            </a:prstGeom>
            <a:gradFill rotWithShape="1">
              <a:gsLst>
                <a:gs pos="0">
                  <a:srgbClr val="005C42">
                    <a:gamma/>
                    <a:tint val="76078"/>
                    <a:invGamma/>
                  </a:srgbClr>
                </a:gs>
                <a:gs pos="100000">
                  <a:srgbClr val="005C4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Gill Sans MT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itchFamily="34" charset="0"/>
                </a:rPr>
                <a:t>The 21</a:t>
              </a:r>
              <a:r>
                <a:rPr kumimoji="0" lang="en-US" sz="1200" b="0" i="0" u="none" strike="noStrike" cap="none" normalizeH="0" baseline="3000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itchFamily="34" charset="0"/>
                </a:rPr>
                <a:t>st</a:t>
              </a: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itchFamily="34" charset="0"/>
                </a:rPr>
                <a:t> Century Partnership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Gill Sans MT" pitchFamily="34" charset="0"/>
                </a:rPr>
                <a:t>for STEM Education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pic>
        <p:nvPicPr>
          <p:cNvPr id="54" name="logo" descr="http://www.gse.upenn.edu/sites/gse.upenn.edu/themes/gse/PennGSE_logo.jpg">
            <a:hlinkClick r:id="rId7"/>
          </p:cNvPr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02172" y="3567927"/>
            <a:ext cx="2438400" cy="586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Straight Connector 56"/>
          <p:cNvCxnSpPr/>
          <p:nvPr/>
        </p:nvCxnSpPr>
        <p:spPr>
          <a:xfrm rot="10800000" flipV="1">
            <a:off x="2768572" y="1797405"/>
            <a:ext cx="1066800" cy="990600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0800000">
            <a:off x="3835372" y="1797405"/>
            <a:ext cx="914400" cy="381000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2539972" y="2178405"/>
            <a:ext cx="1676400" cy="914400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V="1">
            <a:off x="3568672" y="2064105"/>
            <a:ext cx="1676400" cy="1143000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2463772" y="3169005"/>
            <a:ext cx="2819400" cy="76200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6200000" flipH="1">
            <a:off x="2844774" y="2788006"/>
            <a:ext cx="3124199" cy="1142998"/>
          </a:xfrm>
          <a:prstGeom prst="line">
            <a:avLst/>
          </a:prstGeom>
          <a:ln w="63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800px-Temple_text_logo.svg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9813" y="2235125"/>
            <a:ext cx="1701772" cy="46373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53995" y="3503681"/>
            <a:ext cx="3422996" cy="844176"/>
            <a:chOff x="336176" y="3959412"/>
            <a:chExt cx="3422996" cy="844176"/>
          </a:xfrm>
        </p:grpSpPr>
        <p:sp>
          <p:nvSpPr>
            <p:cNvPr id="3098" name="AutoShape 20"/>
            <p:cNvSpPr>
              <a:spLocks noChangeArrowheads="1"/>
            </p:cNvSpPr>
            <p:nvPr/>
          </p:nvSpPr>
          <p:spPr bwMode="auto">
            <a:xfrm>
              <a:off x="336176" y="3959412"/>
              <a:ext cx="3422996" cy="84417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3097" name="Picture 1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91975" y="3989827"/>
              <a:ext cx="3308927" cy="2982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 descr="penn_logo.jp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0930" y="4280389"/>
              <a:ext cx="1560042" cy="508000"/>
            </a:xfrm>
            <a:prstGeom prst="rect">
              <a:avLst/>
            </a:prstGeom>
          </p:spPr>
        </p:pic>
      </p:grpSp>
      <p:pic>
        <p:nvPicPr>
          <p:cNvPr id="10" name="Picture 9" descr="silc_small3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031" y="1944201"/>
            <a:ext cx="1081369" cy="1081369"/>
          </a:xfrm>
          <a:prstGeom prst="rect">
            <a:avLst/>
          </a:prstGeom>
        </p:spPr>
      </p:pic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1876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&amp; Objective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3200" u="sng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Purpose of this Center</a:t>
            </a:r>
            <a:r>
              <a:rPr lang="en-US" sz="3200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To develop specific theoretically driven modifications to existing middle school </a:t>
            </a:r>
            <a:r>
              <a:rPr lang="en-US" sz="2800" b="1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science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curricula</a:t>
            </a:r>
            <a:endParaRPr lang="en-US" sz="2800" dirty="0"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To conduct a systematic series of studies to test and refine such strategies for improving the design of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curricula</a:t>
            </a:r>
            <a:endParaRPr lang="en-US" sz="2800" dirty="0">
              <a:solidFill>
                <a:schemeClr val="tx1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3200" u="sng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Objective</a:t>
            </a:r>
            <a:r>
              <a:rPr lang="en-US" sz="3200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: </a:t>
            </a:r>
            <a:endParaRPr lang="en-US" dirty="0">
              <a:solidFill>
                <a:schemeClr val="tx1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r>
              <a:rPr lang="en-US" sz="2800" dirty="0"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To improve current curricula and identify general principles for the design of curriculum that could be easily applied to other science curricula to improve student learning.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800" dirty="0">
              <a:solidFill>
                <a:schemeClr val="tx1"/>
              </a:solidFill>
              <a:effectLst/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95373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41389" y="1195595"/>
            <a:ext cx="17047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80695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820000"/>
                </a:solidFill>
                <a:effectLst/>
                <a:latin typeface="Calibri" charset="0"/>
                <a:ea typeface="ＭＳ Ｐゴシック" charset="-128"/>
                <a:cs typeface="ＭＳ Ｐゴシック" charset="-128"/>
              </a:rPr>
              <a:t>Textbook</a:t>
            </a:r>
          </a:p>
        </p:txBody>
      </p:sp>
      <p:sp>
        <p:nvSpPr>
          <p:cNvPr id="4" name="Rectangle 3"/>
          <p:cNvSpPr/>
          <p:nvPr/>
        </p:nvSpPr>
        <p:spPr>
          <a:xfrm>
            <a:off x="5665673" y="1195595"/>
            <a:ext cx="16704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80695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8100"/>
                </a:solidFill>
                <a:effectLst/>
                <a:latin typeface="Calibri" charset="0"/>
                <a:ea typeface="ＭＳ Ｐゴシック" charset="-128"/>
                <a:cs typeface="ＭＳ Ｐゴシック" charset="-128"/>
              </a:rPr>
              <a:t>Kit </a:t>
            </a:r>
            <a:r>
              <a:rPr lang="en-US" sz="2400" b="1" dirty="0" smtClean="0">
                <a:solidFill>
                  <a:srgbClr val="008100"/>
                </a:solidFill>
                <a:latin typeface="Calibri" charset="0"/>
                <a:ea typeface="ＭＳ Ｐゴシック" charset="-128"/>
                <a:cs typeface="ＭＳ Ｐゴシック" charset="-128"/>
              </a:rPr>
              <a:t>based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78937" y="1426427"/>
            <a:ext cx="1683850" cy="0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13012" y="241012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The Design Challenge </a:t>
            </a:r>
            <a:endParaRPr lang="en-US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603470"/>
              </p:ext>
            </p:extLst>
          </p:nvPr>
        </p:nvGraphicFramePr>
        <p:xfrm>
          <a:off x="410409" y="1735409"/>
          <a:ext cx="7119950" cy="4214133"/>
        </p:xfrm>
        <a:graphic>
          <a:graphicData uri="http://schemas.openxmlformats.org/drawingml/2006/table">
            <a:tbl>
              <a:tblPr firstRow="1"/>
              <a:tblGrid>
                <a:gridCol w="2002598"/>
                <a:gridCol w="2495176"/>
                <a:gridCol w="1435518"/>
                <a:gridCol w="1186658"/>
              </a:tblGrid>
              <a:tr h="18355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Bold"/>
                        </a:rPr>
                        <a:t>Curriculum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820000"/>
                          </a:solidFill>
                          <a:effectLst/>
                          <a:latin typeface="Calibri"/>
                        </a:rPr>
                        <a:t>Holt</a:t>
                      </a:r>
                      <a:endParaRPr lang="en-US" sz="1800" b="0" i="0" u="none" strike="noStrike" dirty="0">
                        <a:solidFill>
                          <a:srgbClr val="82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80000"/>
                        </a:lnSpc>
                      </a:pPr>
                      <a:r>
                        <a:rPr lang="en-US" sz="2400" b="0" i="0" u="none" strike="noStrike" dirty="0" smtClean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Full Option Science System </a:t>
                      </a:r>
                      <a:r>
                        <a:rPr lang="en-US" sz="1800" b="0" i="0" u="none" strike="noStrike" dirty="0" smtClean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en-US" sz="1800" b="0" i="0" u="none" strike="noStrike" dirty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FOSS)</a:t>
                      </a:r>
                    </a:p>
                  </a:txBody>
                  <a:tcPr marL="9429" marR="9429" marT="9429" marB="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649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Bold"/>
                        </a:rPr>
                        <a:t>Biological Sciences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820000"/>
                          </a:solidFill>
                          <a:effectLst/>
                          <a:latin typeface="Calibri"/>
                        </a:rPr>
                        <a:t>Cells, Heredity, &amp; Classification</a:t>
                      </a:r>
                    </a:p>
                  </a:txBody>
                  <a:tcPr marL="9429" marR="9429" marT="9429" marB="0"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Diversity of Life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14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Bold"/>
                        </a:rPr>
                        <a:t>Earth Sciences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820000"/>
                          </a:solidFill>
                          <a:effectLst/>
                          <a:latin typeface="Calibri"/>
                        </a:rPr>
                        <a:t>Inside the Restless Earth</a:t>
                      </a:r>
                    </a:p>
                  </a:txBody>
                  <a:tcPr marL="9429" marR="9429" marT="9429" marB="0"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Earth History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Weather and Water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2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 Bold"/>
                        </a:rPr>
                        <a:t>Physical Sciences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820000"/>
                          </a:solidFill>
                          <a:effectLst/>
                          <a:latin typeface="Calibri"/>
                        </a:rPr>
                        <a:t>Introduction to Matter</a:t>
                      </a:r>
                    </a:p>
                  </a:txBody>
                  <a:tcPr marL="9429" marR="9429" marT="9429" marB="0" anchor="ctr">
                    <a:lnL w="762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500" b="0" i="0" u="none" strike="noStrike" dirty="0">
                          <a:solidFill>
                            <a:srgbClr val="008100"/>
                          </a:solidFill>
                          <a:effectLst/>
                          <a:latin typeface="Calibri"/>
                        </a:rPr>
                        <a:t>NA</a:t>
                      </a:r>
                    </a:p>
                  </a:txBody>
                  <a:tcPr marL="9429" marR="9429" marT="9429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Picture 11" descr="isbn.aspx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055" y="2175810"/>
            <a:ext cx="944256" cy="1245720"/>
          </a:xfrm>
          <a:prstGeom prst="rect">
            <a:avLst/>
          </a:prstGeom>
        </p:spPr>
      </p:pic>
      <p:pic>
        <p:nvPicPr>
          <p:cNvPr id="14" name="Picture 13" descr="51lagudGuTL._SL500_AA300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043" y="2173941"/>
            <a:ext cx="939851" cy="1247589"/>
          </a:xfrm>
          <a:prstGeom prst="rect">
            <a:avLst/>
          </a:prstGeom>
        </p:spPr>
      </p:pic>
      <p:pic>
        <p:nvPicPr>
          <p:cNvPr id="15" name="Picture 14" descr="742640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077" y="2332690"/>
            <a:ext cx="2090284" cy="1170559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7660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624" y="158516"/>
            <a:ext cx="7086600" cy="731838"/>
          </a:xfrm>
        </p:spPr>
        <p:txBody>
          <a:bodyPr/>
          <a:lstStyle/>
          <a:p>
            <a:r>
              <a:rPr lang="en-US" dirty="0" smtClean="0"/>
              <a:t>Development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360362"/>
            <a:ext cx="2362200" cy="31910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Analyze unit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Revise unit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Pilot test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Revise unit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Cohort 1</a:t>
            </a:r>
          </a:p>
          <a:p>
            <a:pPr>
              <a:spcBef>
                <a:spcPts val="0"/>
              </a:spcBef>
            </a:pPr>
            <a:endParaRPr lang="en-US" sz="3300" dirty="0" smtClean="0"/>
          </a:p>
          <a:p>
            <a:pPr>
              <a:spcBef>
                <a:spcPts val="0"/>
              </a:spcBef>
            </a:pPr>
            <a:r>
              <a:rPr lang="en-US" sz="2400" dirty="0" smtClean="0"/>
              <a:t>(Revise unit)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Cohort 2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65141" y="6257738"/>
            <a:ext cx="806824" cy="365125"/>
          </a:xfrm>
        </p:spPr>
        <p:txBody>
          <a:bodyPr/>
          <a:lstStyle/>
          <a:p>
            <a:fld id="{1F2242EA-9D7D-4D42-8731-E70CD43EB7E8}" type="slidenum">
              <a:rPr lang="en-US" smtClean="0"/>
              <a:t>5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438399" y="1524000"/>
            <a:ext cx="76202" cy="5334002"/>
          </a:xfrm>
          <a:prstGeom prst="straightConnector1">
            <a:avLst/>
          </a:prstGeom>
          <a:ln w="762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838200" y="1524000"/>
            <a:ext cx="1143000" cy="1295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Yr 1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838200" y="2819400"/>
            <a:ext cx="1143000" cy="1295400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Yr 2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38200" y="4114800"/>
            <a:ext cx="1143000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Yr 3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838200" y="5410200"/>
            <a:ext cx="1143000" cy="12954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Yr 4</a:t>
            </a:r>
            <a:endParaRPr lang="en-US" sz="24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105400" y="2435934"/>
            <a:ext cx="2362200" cy="38218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Analyze unit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Revise unit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Pilot test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Revise unit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Cohort 1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endParaRPr kumimoji="0" lang="en-US" sz="35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12700" dir="2700000" algn="tl" rotWithShape="0">
                  <a:schemeClr val="bg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(Revise unit)</a:t>
            </a:r>
          </a:p>
          <a:p>
            <a:pPr marL="282575" marR="0" lvl="0" indent="-2825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ingdings 2" pitchFamily="18" charset="2"/>
              <a:buChar char="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Cohort 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12700" dir="2700000" algn="tl" rotWithShape="0">
                  <a:schemeClr val="bg1">
                    <a:alpha val="40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1009081"/>
            <a:ext cx="16010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Units 1+2</a:t>
            </a:r>
            <a:endParaRPr lang="en-US" sz="2600" dirty="0"/>
          </a:p>
        </p:txBody>
      </p:sp>
      <p:sp>
        <p:nvSpPr>
          <p:cNvPr id="17" name="TextBox 16"/>
          <p:cNvSpPr txBox="1"/>
          <p:nvPr/>
        </p:nvSpPr>
        <p:spPr>
          <a:xfrm>
            <a:off x="5181600" y="1009080"/>
            <a:ext cx="208687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Units 3,4,5, 6</a:t>
            </a:r>
            <a:endParaRPr lang="en-US" sz="26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838200" y="2830638"/>
            <a:ext cx="6598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69576" y="4113212"/>
            <a:ext cx="6598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58337" y="5408612"/>
            <a:ext cx="6598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Right Arrow 4"/>
          <p:cNvSpPr/>
          <p:nvPr/>
        </p:nvSpPr>
        <p:spPr>
          <a:xfrm>
            <a:off x="231588" y="4551424"/>
            <a:ext cx="606612" cy="433294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6705600"/>
            <a:ext cx="1143000" cy="2136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847165" y="6704012"/>
            <a:ext cx="6598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77935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7"/>
          <p:cNvPicPr>
            <a:picLocks noChangeAspect="1" noChangeArrowheads="1"/>
          </p:cNvPicPr>
          <p:nvPr/>
        </p:nvPicPr>
        <p:blipFill>
          <a:blip r:embed="rId2" cstate="print"/>
          <a:srcRect l="-7201" t="-8183" r="-7201" b="-8183"/>
          <a:stretch>
            <a:fillRect/>
          </a:stretch>
        </p:blipFill>
        <p:spPr bwMode="auto">
          <a:xfrm>
            <a:off x="111402" y="1001059"/>
            <a:ext cx="2353705" cy="1821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465107" y="715682"/>
            <a:ext cx="52669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Chris Schunn, Co-PI  </a:t>
            </a:r>
            <a:r>
              <a:rPr lang="en-US" dirty="0" smtClean="0"/>
              <a:t> </a:t>
            </a:r>
            <a:r>
              <a:rPr lang="en-US" sz="1600" dirty="0" smtClean="0"/>
              <a:t>Assoc. </a:t>
            </a:r>
            <a:r>
              <a:rPr lang="en-US" sz="1600" dirty="0"/>
              <a:t>Professor of Psychology, Intelligent Sys Program, Learning Sciences and Policy</a:t>
            </a:r>
            <a:endParaRPr lang="en-US" sz="1600" dirty="0" smtClean="0"/>
          </a:p>
          <a:p>
            <a:r>
              <a:rPr lang="en-US" sz="1600" dirty="0" smtClean="0"/>
              <a:t> Research Scientist, LRDC</a:t>
            </a:r>
          </a:p>
          <a:p>
            <a:endParaRPr lang="en-US" sz="1000" i="1" u="sng" dirty="0" smtClean="0"/>
          </a:p>
          <a:p>
            <a:r>
              <a:rPr lang="en-US" i="1" dirty="0" err="1" smtClean="0"/>
              <a:t>Kalyani</a:t>
            </a:r>
            <a:r>
              <a:rPr lang="en-US" i="1" dirty="0" smtClean="0"/>
              <a:t> </a:t>
            </a:r>
            <a:r>
              <a:rPr lang="en-US" i="1" dirty="0" err="1" smtClean="0"/>
              <a:t>Raghavan</a:t>
            </a:r>
            <a:r>
              <a:rPr lang="en-US" i="1" dirty="0" smtClean="0"/>
              <a:t>   </a:t>
            </a:r>
            <a:r>
              <a:rPr lang="en-US" sz="1600" i="1" dirty="0" smtClean="0"/>
              <a:t>LRDC </a:t>
            </a:r>
            <a:r>
              <a:rPr lang="en-US" sz="1600" dirty="0" smtClean="0"/>
              <a:t>Research </a:t>
            </a:r>
            <a:r>
              <a:rPr lang="en-US" sz="1600" dirty="0"/>
              <a:t>Associate,</a:t>
            </a:r>
            <a:r>
              <a:rPr lang="en-US" sz="1600" i="1" dirty="0" smtClean="0"/>
              <a:t> </a:t>
            </a:r>
            <a:r>
              <a:rPr lang="en-US" sz="1600" dirty="0" smtClean="0"/>
              <a:t>and </a:t>
            </a:r>
            <a:r>
              <a:rPr lang="en-US" sz="1600" dirty="0"/>
              <a:t>D</a:t>
            </a:r>
            <a:r>
              <a:rPr lang="en-US" sz="1600" dirty="0" smtClean="0"/>
              <a:t>irector of Model Assisted Reasoning in Science project </a:t>
            </a:r>
          </a:p>
          <a:p>
            <a:endParaRPr lang="en-US" sz="1000" i="1" u="sng" dirty="0" smtClean="0"/>
          </a:p>
          <a:p>
            <a:r>
              <a:rPr lang="en-US" i="1" dirty="0" smtClean="0"/>
              <a:t>Tim </a:t>
            </a:r>
            <a:r>
              <a:rPr lang="en-US" i="1" dirty="0" err="1" smtClean="0"/>
              <a:t>Nokes</a:t>
            </a:r>
            <a:r>
              <a:rPr lang="en-US" i="1" dirty="0" smtClean="0"/>
              <a:t>  </a:t>
            </a:r>
            <a:r>
              <a:rPr lang="en-US" sz="1600" dirty="0" smtClean="0"/>
              <a:t>Asst. Professor, Department of Psychology Director, Cognitive </a:t>
            </a:r>
            <a:r>
              <a:rPr lang="en-US" sz="1600" dirty="0"/>
              <a:t>Science Learning </a:t>
            </a:r>
            <a:r>
              <a:rPr lang="en-US" sz="1600" dirty="0" smtClean="0"/>
              <a:t>Laboratory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2386106" y="3246078"/>
            <a:ext cx="534595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Nora Newcombe, Co-PI   </a:t>
            </a:r>
            <a:r>
              <a:rPr lang="en-US" sz="1600" dirty="0" smtClean="0"/>
              <a:t>Professor of Psychology and PI of the NSF Spatial Intelligence and Learning Center</a:t>
            </a:r>
          </a:p>
          <a:p>
            <a:endParaRPr lang="en-US" sz="1400" dirty="0" smtClean="0"/>
          </a:p>
          <a:p>
            <a:r>
              <a:rPr lang="en-US" i="1" dirty="0" smtClean="0"/>
              <a:t>Jennifer Cromley, Co-PI  </a:t>
            </a:r>
            <a:r>
              <a:rPr lang="en-US" sz="1600" dirty="0" err="1" smtClean="0"/>
              <a:t>Asst</a:t>
            </a:r>
            <a:r>
              <a:rPr lang="en-US" sz="1600" dirty="0" smtClean="0"/>
              <a:t> Professor of Educational Psychology, 2010 recipient Presidential Early Career Award for Scientists and Engineers (PECASE)</a:t>
            </a:r>
            <a:r>
              <a:rPr lang="en-US" dirty="0" smtClean="0"/>
              <a:t> 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784600" y="5232925"/>
            <a:ext cx="36112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Chris Massey, Co-PI  </a:t>
            </a:r>
            <a:r>
              <a:rPr lang="en-US" dirty="0" smtClean="0"/>
              <a:t> </a:t>
            </a:r>
            <a:r>
              <a:rPr lang="en-US" sz="1600" dirty="0" smtClean="0"/>
              <a:t>Director for Research and Education, Institute for Research in Cognitive Science</a:t>
            </a:r>
            <a:r>
              <a:rPr lang="en-US" sz="1600" i="1" dirty="0" smtClean="0"/>
              <a:t> </a:t>
            </a:r>
            <a:endParaRPr lang="en-US" sz="16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2486025" y="249517"/>
            <a:ext cx="5163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Cognitive Science Senior Team Members </a:t>
            </a:r>
            <a:endParaRPr lang="en-US" sz="2000" b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242EA-9D7D-4D42-8731-E70CD43EB7E8}" type="slidenum">
              <a:rPr lang="en-US" smtClean="0"/>
              <a:t>6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32015" y="3132176"/>
            <a:ext cx="1701772" cy="1688353"/>
            <a:chOff x="432015" y="3132176"/>
            <a:chExt cx="1701772" cy="1688353"/>
          </a:xfrm>
        </p:grpSpPr>
        <p:pic>
          <p:nvPicPr>
            <p:cNvPr id="19" name="Picture 18" descr="800px-Temple_text_logo.svg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2015" y="4356796"/>
              <a:ext cx="1701772" cy="463733"/>
            </a:xfrm>
            <a:prstGeom prst="rect">
              <a:avLst/>
            </a:prstGeom>
          </p:spPr>
        </p:pic>
        <p:pic>
          <p:nvPicPr>
            <p:cNvPr id="20" name="Picture 19" descr="silc_small3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876" y="3132176"/>
              <a:ext cx="1081369" cy="1081369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95725" y="5244347"/>
            <a:ext cx="3422996" cy="844176"/>
            <a:chOff x="336176" y="3959412"/>
            <a:chExt cx="3422996" cy="844176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336176" y="3959412"/>
              <a:ext cx="3422996" cy="84417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pic>
          <p:nvPicPr>
            <p:cNvPr id="25" name="Picture 1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1975" y="3989827"/>
              <a:ext cx="3308927" cy="2982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Picture 25" descr="penn_logo.jp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0930" y="4280389"/>
              <a:ext cx="1560042" cy="50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5594986"/>
      </p:ext>
    </p:extLst>
  </p:cSld>
  <p:clrMapOvr>
    <a:masterClrMapping/>
  </p:clrMapOvr>
  <p:transition xmlns:p14="http://schemas.microsoft.com/office/powerpoint/2010/main" spd="slow">
    <p:push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370</Words>
  <Application>Microsoft Macintosh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Metal</vt:lpstr>
      <vt:lpstr>Center Overview</vt:lpstr>
      <vt:lpstr>PowerPoint Presentation</vt:lpstr>
      <vt:lpstr>Purpose &amp; Objective</vt:lpstr>
      <vt:lpstr>PowerPoint Presentation</vt:lpstr>
      <vt:lpstr>Development Timeline</vt:lpstr>
      <vt:lpstr>PowerPoint Presentation</vt:lpstr>
    </vt:vector>
  </TitlesOfParts>
  <Company>University of Pittsburgh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Science Applied to Middle School Science Curricula</dc:title>
  <dc:creator>Chris Schunn</dc:creator>
  <cp:lastModifiedBy>Megan Richardson</cp:lastModifiedBy>
  <cp:revision>54</cp:revision>
  <dcterms:created xsi:type="dcterms:W3CDTF">2009-06-08T12:04:02Z</dcterms:created>
  <dcterms:modified xsi:type="dcterms:W3CDTF">2012-07-03T13:05:45Z</dcterms:modified>
</cp:coreProperties>
</file>