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Lst>
  <p:sldSz cx="51206400" cy="32918400"/>
  <p:notesSz cx="9144000" cy="6858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1410"/>
    <a:srgbClr val="A00000"/>
    <a:srgbClr val="008100"/>
    <a:srgbClr val="003F81"/>
    <a:srgbClr val="820000"/>
    <a:srgbClr val="3F6389"/>
    <a:srgbClr val="8180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064" y="-80"/>
      </p:cViewPr>
      <p:guideLst>
        <p:guide orient="horz" pos="10368"/>
        <p:guide pos="100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image" Target="../media/image1.png"/><Relationship Id="rId2"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936AB-128A-4401-9590-19BE662D03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B0895-BC45-43A8-8439-372534F2AB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A2E439-480E-41B8-B9D3-2D114F8505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95CA9-08FC-48AB-A377-6A097091FA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AE917B-D8B2-4774-9ABC-7EAE8B3040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163" y="9509125"/>
            <a:ext cx="216868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9509125"/>
            <a:ext cx="216868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05D041-22CD-4374-AD8F-67119F80BF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4995AA-D2D9-4DD7-922A-EEA8177D69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5B669C-6400-41FE-9D8E-4705F2CBBC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5B8203-A877-4F3B-9DB2-5299766BDC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3A5227-601B-43B7-9A6E-77239E2E5F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B4321-4388-4CF2-9A00-DAC51AB4BB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40163" y="2925763"/>
            <a:ext cx="43526075" cy="54864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40163" y="9509125"/>
            <a:ext cx="43526075" cy="1975167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lvl1pPr eaLnBrk="0" hangingPunct="0">
              <a:defRPr sz="7400">
                <a:latin typeface="Arial" charset="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lvl1pPr algn="ctr" eaLnBrk="0" hangingPunct="0">
              <a:defRPr sz="7400">
                <a:latin typeface="Arial" charset="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lvl1pPr algn="r" eaLnBrk="0" hangingPunct="0">
              <a:defRPr sz="7400">
                <a:latin typeface="Arial" charset="0"/>
                <a:ea typeface="ＭＳ Ｐゴシック" charset="-128"/>
                <a:cs typeface="+mn-cs"/>
              </a:defRPr>
            </a:lvl1pPr>
          </a:lstStyle>
          <a:p>
            <a:pPr>
              <a:defRPr/>
            </a:pPr>
            <a:fld id="{0C9E9D82-3646-4E53-A021-67189BFFEA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Arial" pitchFamily="-107" charset="0"/>
          <a:ea typeface="ＭＳ Ｐゴシック" pitchFamily="-107" charset="-128"/>
          <a:cs typeface="ＭＳ Ｐゴシック" pitchFamily="-107" charset="-128"/>
        </a:defRPr>
      </a:lvl2pPr>
      <a:lvl3pPr algn="ctr" defTabSz="4806950" rtl="0" eaLnBrk="0" fontAlgn="base" hangingPunct="0">
        <a:spcBef>
          <a:spcPct val="0"/>
        </a:spcBef>
        <a:spcAft>
          <a:spcPct val="0"/>
        </a:spcAft>
        <a:defRPr sz="23100">
          <a:solidFill>
            <a:schemeClr val="tx2"/>
          </a:solidFill>
          <a:latin typeface="Arial" pitchFamily="-107" charset="0"/>
          <a:ea typeface="ＭＳ Ｐゴシック" pitchFamily="-107" charset="-128"/>
          <a:cs typeface="ＭＳ Ｐゴシック" pitchFamily="-107" charset="-128"/>
        </a:defRPr>
      </a:lvl3pPr>
      <a:lvl4pPr algn="ctr" defTabSz="4806950" rtl="0" eaLnBrk="0" fontAlgn="base" hangingPunct="0">
        <a:spcBef>
          <a:spcPct val="0"/>
        </a:spcBef>
        <a:spcAft>
          <a:spcPct val="0"/>
        </a:spcAft>
        <a:defRPr sz="23100">
          <a:solidFill>
            <a:schemeClr val="tx2"/>
          </a:solidFill>
          <a:latin typeface="Arial" pitchFamily="-107" charset="0"/>
          <a:ea typeface="ＭＳ Ｐゴシック" pitchFamily="-107" charset="-128"/>
          <a:cs typeface="ＭＳ Ｐゴシック" pitchFamily="-107" charset="-128"/>
        </a:defRPr>
      </a:lvl4pPr>
      <a:lvl5pPr algn="ctr" defTabSz="4806950" rtl="0" eaLnBrk="0" fontAlgn="base" hangingPunct="0">
        <a:spcBef>
          <a:spcPct val="0"/>
        </a:spcBef>
        <a:spcAft>
          <a:spcPct val="0"/>
        </a:spcAft>
        <a:defRPr sz="23100">
          <a:solidFill>
            <a:schemeClr val="tx2"/>
          </a:solidFill>
          <a:latin typeface="Arial" pitchFamily="-107" charset="0"/>
          <a:ea typeface="ＭＳ Ｐゴシック" pitchFamily="-107" charset="-128"/>
          <a:cs typeface="ＭＳ Ｐゴシック" pitchFamily="-107" charset="-128"/>
        </a:defRPr>
      </a:lvl5pPr>
      <a:lvl6pPr marL="457200" algn="ctr" defTabSz="4806950" rtl="0" fontAlgn="base">
        <a:spcBef>
          <a:spcPct val="0"/>
        </a:spcBef>
        <a:spcAft>
          <a:spcPct val="0"/>
        </a:spcAft>
        <a:defRPr sz="23100">
          <a:solidFill>
            <a:schemeClr val="tx2"/>
          </a:solidFill>
          <a:latin typeface="Arial" pitchFamily="-107" charset="0"/>
          <a:ea typeface="ＭＳ Ｐゴシック" pitchFamily="-107" charset="-128"/>
          <a:cs typeface="ＭＳ Ｐゴシック" pitchFamily="-107" charset="-128"/>
        </a:defRPr>
      </a:lvl6pPr>
      <a:lvl7pPr marL="914400" algn="ctr" defTabSz="4806950" rtl="0" fontAlgn="base">
        <a:spcBef>
          <a:spcPct val="0"/>
        </a:spcBef>
        <a:spcAft>
          <a:spcPct val="0"/>
        </a:spcAft>
        <a:defRPr sz="23100">
          <a:solidFill>
            <a:schemeClr val="tx2"/>
          </a:solidFill>
          <a:latin typeface="Arial" pitchFamily="-107" charset="0"/>
          <a:ea typeface="ＭＳ Ｐゴシック" pitchFamily="-107" charset="-128"/>
          <a:cs typeface="ＭＳ Ｐゴシック" pitchFamily="-107" charset="-128"/>
        </a:defRPr>
      </a:lvl7pPr>
      <a:lvl8pPr marL="1371600" algn="ctr" defTabSz="4806950" rtl="0" fontAlgn="base">
        <a:spcBef>
          <a:spcPct val="0"/>
        </a:spcBef>
        <a:spcAft>
          <a:spcPct val="0"/>
        </a:spcAft>
        <a:defRPr sz="23100">
          <a:solidFill>
            <a:schemeClr val="tx2"/>
          </a:solidFill>
          <a:latin typeface="Arial" pitchFamily="-107" charset="0"/>
          <a:ea typeface="ＭＳ Ｐゴシック" pitchFamily="-107" charset="-128"/>
          <a:cs typeface="ＭＳ Ｐゴシック" pitchFamily="-107" charset="-128"/>
        </a:defRPr>
      </a:lvl8pPr>
      <a:lvl9pPr marL="1828800" algn="ctr" defTabSz="4806950" rtl="0" fontAlgn="base">
        <a:spcBef>
          <a:spcPct val="0"/>
        </a:spcBef>
        <a:spcAft>
          <a:spcPct val="0"/>
        </a:spcAft>
        <a:defRPr sz="23100">
          <a:solidFill>
            <a:schemeClr val="tx2"/>
          </a:solidFill>
          <a:latin typeface="Arial" pitchFamily="-107" charset="0"/>
          <a:ea typeface="ＭＳ Ｐゴシック" pitchFamily="-107" charset="-128"/>
          <a:cs typeface="ＭＳ Ｐゴシック" pitchFamily="-107" charset="-128"/>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ea typeface="+mn-ea"/>
          <a:cs typeface="ＭＳ Ｐゴシック"/>
        </a:defRPr>
      </a:lvl2pPr>
      <a:lvl3pPr marL="6008688" indent="-1201738" algn="l" defTabSz="4806950" rtl="0" eaLnBrk="0" fontAlgn="base" hangingPunct="0">
        <a:spcBef>
          <a:spcPct val="20000"/>
        </a:spcBef>
        <a:spcAft>
          <a:spcPct val="0"/>
        </a:spcAft>
        <a:buChar char="•"/>
        <a:defRPr sz="12600">
          <a:solidFill>
            <a:schemeClr val="tx1"/>
          </a:solidFill>
          <a:latin typeface="+mn-lt"/>
          <a:ea typeface="+mn-ea"/>
          <a:cs typeface="ＭＳ Ｐゴシック"/>
        </a:defRPr>
      </a:lvl3pPr>
      <a:lvl4pPr marL="8412163" indent="-1201738" algn="l" defTabSz="4806950" rtl="0" eaLnBrk="0" fontAlgn="base" hangingPunct="0">
        <a:spcBef>
          <a:spcPct val="20000"/>
        </a:spcBef>
        <a:spcAft>
          <a:spcPct val="0"/>
        </a:spcAft>
        <a:buChar char="–"/>
        <a:defRPr sz="10500">
          <a:solidFill>
            <a:schemeClr val="tx1"/>
          </a:solidFill>
          <a:latin typeface="+mn-lt"/>
          <a:ea typeface="+mn-ea"/>
          <a:cs typeface="ＭＳ Ｐゴシック"/>
        </a:defRPr>
      </a:lvl4pPr>
      <a:lvl5pPr marL="10815638" indent="-1201738" algn="l" defTabSz="4806950" rtl="0" eaLnBrk="0" fontAlgn="base" hangingPunct="0">
        <a:spcBef>
          <a:spcPct val="20000"/>
        </a:spcBef>
        <a:spcAft>
          <a:spcPct val="0"/>
        </a:spcAft>
        <a:buChar char="»"/>
        <a:defRPr sz="10500">
          <a:solidFill>
            <a:schemeClr val="tx1"/>
          </a:solidFill>
          <a:latin typeface="+mn-lt"/>
          <a:ea typeface="+mn-ea"/>
          <a:cs typeface="ＭＳ Ｐゴシック"/>
        </a:defRPr>
      </a:lvl5pPr>
      <a:lvl6pPr marL="11272838" indent="-1201738" algn="l" defTabSz="4806950" rtl="0" fontAlgn="base">
        <a:spcBef>
          <a:spcPct val="20000"/>
        </a:spcBef>
        <a:spcAft>
          <a:spcPct val="0"/>
        </a:spcAft>
        <a:buChar char="»"/>
        <a:defRPr sz="10500">
          <a:solidFill>
            <a:schemeClr val="tx1"/>
          </a:solidFill>
          <a:latin typeface="+mn-lt"/>
          <a:ea typeface="+mn-ea"/>
        </a:defRPr>
      </a:lvl6pPr>
      <a:lvl7pPr marL="11730038" indent="-1201738" algn="l" defTabSz="4806950" rtl="0" fontAlgn="base">
        <a:spcBef>
          <a:spcPct val="20000"/>
        </a:spcBef>
        <a:spcAft>
          <a:spcPct val="0"/>
        </a:spcAft>
        <a:buChar char="»"/>
        <a:defRPr sz="10500">
          <a:solidFill>
            <a:schemeClr val="tx1"/>
          </a:solidFill>
          <a:latin typeface="+mn-lt"/>
          <a:ea typeface="+mn-ea"/>
        </a:defRPr>
      </a:lvl7pPr>
      <a:lvl8pPr marL="12187238" indent="-1201738" algn="l" defTabSz="4806950" rtl="0" fontAlgn="base">
        <a:spcBef>
          <a:spcPct val="20000"/>
        </a:spcBef>
        <a:spcAft>
          <a:spcPct val="0"/>
        </a:spcAft>
        <a:buChar char="»"/>
        <a:defRPr sz="10500">
          <a:solidFill>
            <a:schemeClr val="tx1"/>
          </a:solidFill>
          <a:latin typeface="+mn-lt"/>
          <a:ea typeface="+mn-ea"/>
        </a:defRPr>
      </a:lvl8pPr>
      <a:lvl9pPr marL="12644438" indent="-1201738" algn="l" defTabSz="4806950" rtl="0" fontAlgn="base">
        <a:spcBef>
          <a:spcPct val="20000"/>
        </a:spcBef>
        <a:spcAft>
          <a:spcPct val="0"/>
        </a:spcAft>
        <a:buChar char="»"/>
        <a:defRPr sz="105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jpeg"/><Relationship Id="rId20" Type="http://schemas.openxmlformats.org/officeDocument/2006/relationships/image" Target="../media/image19.jpeg"/><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20.jpeg"/><Relationship Id="rId10" Type="http://schemas.openxmlformats.org/officeDocument/2006/relationships/image" Target="../media/image9.jpe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5.png"/><Relationship Id="rId17" Type="http://schemas.openxmlformats.org/officeDocument/2006/relationships/image" Target="../media/image16.jpe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ChangeAspect="1"/>
          </p:cNvGraphicFramePr>
          <p:nvPr/>
        </p:nvGraphicFramePr>
        <p:xfrm>
          <a:off x="33588325" y="25501600"/>
          <a:ext cx="4587875" cy="4673600"/>
        </p:xfrm>
        <a:graphic>
          <a:graphicData uri="http://schemas.openxmlformats.org/presentationml/2006/ole">
            <mc:AlternateContent xmlns:mc="http://schemas.openxmlformats.org/markup-compatibility/2006">
              <mc:Choice xmlns:v="urn:schemas-microsoft-com:vml" Requires="v">
                <p:oleObj spid="_x0000_s1031" name="Document" r:id="rId3" imgW="16461498" imgH="16766340" progId="Word.Document.12">
                  <p:link updateAutomatic="1"/>
                </p:oleObj>
              </mc:Choice>
              <mc:Fallback>
                <p:oleObj name="Document" r:id="rId3" imgW="16461498" imgH="16766340" progId="Word.Document.12">
                  <p:link updateAutomatic="1"/>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8325" y="25501600"/>
                        <a:ext cx="4587875" cy="46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3"/>
          <p:cNvGraphicFramePr>
            <a:graphicFrameLocks noChangeAspect="1"/>
          </p:cNvGraphicFramePr>
          <p:nvPr/>
        </p:nvGraphicFramePr>
        <p:xfrm>
          <a:off x="34061400" y="18973800"/>
          <a:ext cx="5500688" cy="5029200"/>
        </p:xfrm>
        <a:graphic>
          <a:graphicData uri="http://schemas.openxmlformats.org/presentationml/2006/ole">
            <mc:AlternateContent xmlns:mc="http://schemas.openxmlformats.org/markup-compatibility/2006">
              <mc:Choice xmlns:v="urn:schemas-microsoft-com:vml" Requires="v">
                <p:oleObj spid="_x0000_s1032" name="Document" r:id="rId3" imgW="16461498" imgH="15051601" progId="Word.Document.12">
                  <p:link updateAutomatic="1"/>
                </p:oleObj>
              </mc:Choice>
              <mc:Fallback>
                <p:oleObj name="Document" r:id="rId3" imgW="16461498" imgH="15051601" progId="Word.Document.12">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1400" y="18973800"/>
                        <a:ext cx="5500688"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30" name="Picture 9"/>
          <p:cNvPicPr>
            <a:picLocks noChangeAspect="1" noChangeArrowheads="1"/>
          </p:cNvPicPr>
          <p:nvPr/>
        </p:nvPicPr>
        <p:blipFill>
          <a:blip r:embed="rId6"/>
          <a:srcRect/>
          <a:stretch>
            <a:fillRect/>
          </a:stretch>
        </p:blipFill>
        <p:spPr bwMode="auto">
          <a:xfrm>
            <a:off x="43967400" y="1447800"/>
            <a:ext cx="3810000" cy="2413000"/>
          </a:xfrm>
          <a:prstGeom prst="rect">
            <a:avLst/>
          </a:prstGeom>
          <a:noFill/>
          <a:ln w="9525">
            <a:noFill/>
            <a:miter lim="800000"/>
            <a:headEnd/>
            <a:tailEnd/>
          </a:ln>
        </p:spPr>
      </p:pic>
      <p:grpSp>
        <p:nvGrpSpPr>
          <p:cNvPr id="1031" name="Group 71"/>
          <p:cNvGrpSpPr>
            <a:grpSpLocks/>
          </p:cNvGrpSpPr>
          <p:nvPr/>
        </p:nvGrpSpPr>
        <p:grpSpPr bwMode="auto">
          <a:xfrm>
            <a:off x="2362200" y="5562600"/>
            <a:ext cx="7010400" cy="3733800"/>
            <a:chOff x="19680" y="3072"/>
            <a:chExt cx="4416" cy="2352"/>
          </a:xfrm>
        </p:grpSpPr>
        <p:sp>
          <p:nvSpPr>
            <p:cNvPr id="1137" name="Rectangle 6"/>
            <p:cNvSpPr>
              <a:spLocks noChangeArrowheads="1"/>
            </p:cNvSpPr>
            <p:nvPr/>
          </p:nvSpPr>
          <p:spPr bwMode="auto">
            <a:xfrm>
              <a:off x="20038" y="3310"/>
              <a:ext cx="2098" cy="1105"/>
            </a:xfrm>
            <a:prstGeom prst="rect">
              <a:avLst/>
            </a:prstGeom>
            <a:noFill/>
            <a:ln w="9525">
              <a:noFill/>
              <a:miter lim="800000"/>
              <a:headEnd/>
              <a:tailEnd/>
            </a:ln>
          </p:spPr>
          <p:txBody>
            <a:bodyPr wrap="none">
              <a:spAutoFit/>
            </a:bodyPr>
            <a:lstStyle/>
            <a:p>
              <a:pPr algn="ctr" eaLnBrk="0" hangingPunct="0"/>
              <a:r>
                <a:rPr lang="en-US" sz="3600">
                  <a:solidFill>
                    <a:srgbClr val="818000"/>
                  </a:solidFill>
                  <a:latin typeface="Calibri" pitchFamily="34" charset="0"/>
                </a:rPr>
                <a:t>Jennifer Cromley</a:t>
              </a:r>
            </a:p>
            <a:p>
              <a:pPr algn="ctr" eaLnBrk="0" hangingPunct="0"/>
              <a:r>
                <a:rPr lang="en-US" sz="3600">
                  <a:solidFill>
                    <a:srgbClr val="818000"/>
                  </a:solidFill>
                  <a:latin typeface="Calibri" pitchFamily="34" charset="0"/>
                </a:rPr>
                <a:t>Nora Newcombe</a:t>
              </a:r>
            </a:p>
            <a:p>
              <a:pPr algn="ctr" eaLnBrk="0" hangingPunct="0"/>
              <a:r>
                <a:rPr lang="en-US" sz="3600">
                  <a:solidFill>
                    <a:srgbClr val="818000"/>
                  </a:solidFill>
                  <a:latin typeface="Calibri" pitchFamily="34" charset="0"/>
                </a:rPr>
                <a:t>Ted Wills</a:t>
              </a:r>
            </a:p>
          </p:txBody>
        </p:sp>
        <p:pic>
          <p:nvPicPr>
            <p:cNvPr id="1138" name="Picture 14"/>
            <p:cNvPicPr>
              <a:picLocks noChangeAspect="1" noChangeArrowheads="1"/>
            </p:cNvPicPr>
            <p:nvPr/>
          </p:nvPicPr>
          <p:blipFill>
            <a:blip r:embed="rId7"/>
            <a:srcRect/>
            <a:stretch>
              <a:fillRect/>
            </a:stretch>
          </p:blipFill>
          <p:spPr bwMode="auto">
            <a:xfrm>
              <a:off x="22272" y="3311"/>
              <a:ext cx="1440" cy="1440"/>
            </a:xfrm>
            <a:prstGeom prst="rect">
              <a:avLst/>
            </a:prstGeom>
            <a:noFill/>
            <a:ln w="9525">
              <a:noFill/>
              <a:miter lim="800000"/>
              <a:headEnd/>
              <a:tailEnd/>
            </a:ln>
          </p:spPr>
        </p:pic>
        <p:sp>
          <p:nvSpPr>
            <p:cNvPr id="1139" name="AutoShape 19"/>
            <p:cNvSpPr>
              <a:spLocks noChangeArrowheads="1"/>
            </p:cNvSpPr>
            <p:nvPr/>
          </p:nvSpPr>
          <p:spPr bwMode="auto">
            <a:xfrm>
              <a:off x="19680" y="3072"/>
              <a:ext cx="4416" cy="2352"/>
            </a:xfrm>
            <a:prstGeom prst="roundRect">
              <a:avLst>
                <a:gd name="adj" fmla="val 16667"/>
              </a:avLst>
            </a:prstGeom>
            <a:noFill/>
            <a:ln w="76200">
              <a:solidFill>
                <a:schemeClr val="tx1"/>
              </a:solidFill>
              <a:round/>
              <a:headEnd/>
              <a:tailEnd/>
            </a:ln>
          </p:spPr>
          <p:txBody>
            <a:bodyPr wrap="none" anchor="ctr"/>
            <a:lstStyle/>
            <a:p>
              <a:pPr eaLnBrk="0" hangingPunct="0"/>
              <a:endParaRPr lang="en-US"/>
            </a:p>
          </p:txBody>
        </p:sp>
        <p:sp>
          <p:nvSpPr>
            <p:cNvPr id="1140" name="Rectangle 29"/>
            <p:cNvSpPr>
              <a:spLocks noChangeArrowheads="1"/>
            </p:cNvSpPr>
            <p:nvPr/>
          </p:nvSpPr>
          <p:spPr bwMode="auto">
            <a:xfrm>
              <a:off x="20769" y="4800"/>
              <a:ext cx="2237" cy="404"/>
            </a:xfrm>
            <a:prstGeom prst="rect">
              <a:avLst/>
            </a:prstGeom>
            <a:noFill/>
            <a:ln w="9525">
              <a:noFill/>
              <a:miter lim="800000"/>
              <a:headEnd/>
              <a:tailEnd/>
            </a:ln>
          </p:spPr>
          <p:txBody>
            <a:bodyPr wrap="none">
              <a:spAutoFit/>
            </a:bodyPr>
            <a:lstStyle/>
            <a:p>
              <a:pPr eaLnBrk="0" hangingPunct="0"/>
              <a:r>
                <a:rPr lang="en-US" sz="3600">
                  <a:solidFill>
                    <a:srgbClr val="3F6389"/>
                  </a:solidFill>
                  <a:latin typeface="Calibri" pitchFamily="34" charset="0"/>
                </a:rPr>
                <a:t>Temple University</a:t>
              </a:r>
            </a:p>
          </p:txBody>
        </p:sp>
      </p:grpSp>
      <p:sp>
        <p:nvSpPr>
          <p:cNvPr id="1032" name="Rectangle 50"/>
          <p:cNvSpPr>
            <a:spLocks noChangeArrowheads="1"/>
          </p:cNvSpPr>
          <p:nvPr/>
        </p:nvSpPr>
        <p:spPr bwMode="auto">
          <a:xfrm>
            <a:off x="28194000" y="11811000"/>
            <a:ext cx="5257800" cy="830263"/>
          </a:xfrm>
          <a:prstGeom prst="rect">
            <a:avLst/>
          </a:prstGeom>
          <a:noFill/>
          <a:ln w="9525">
            <a:noFill/>
            <a:miter lim="800000"/>
            <a:headEnd/>
            <a:tailEnd/>
          </a:ln>
        </p:spPr>
        <p:txBody>
          <a:bodyPr>
            <a:spAutoFit/>
          </a:bodyPr>
          <a:lstStyle/>
          <a:p>
            <a:pPr eaLnBrk="0" hangingPunct="0"/>
            <a:r>
              <a:rPr lang="en-US" sz="4800">
                <a:solidFill>
                  <a:srgbClr val="A00000"/>
                </a:solidFill>
              </a:rPr>
              <a:t>Research Design</a:t>
            </a:r>
          </a:p>
        </p:txBody>
      </p:sp>
      <p:sp>
        <p:nvSpPr>
          <p:cNvPr id="1033" name="AutoShape 49"/>
          <p:cNvSpPr>
            <a:spLocks noChangeArrowheads="1"/>
          </p:cNvSpPr>
          <p:nvPr/>
        </p:nvSpPr>
        <p:spPr bwMode="auto">
          <a:xfrm>
            <a:off x="3810000" y="17297400"/>
            <a:ext cx="8305800" cy="1219200"/>
          </a:xfrm>
          <a:prstGeom prst="roundRect">
            <a:avLst>
              <a:gd name="adj" fmla="val 16667"/>
            </a:avLst>
          </a:prstGeom>
          <a:solidFill>
            <a:srgbClr val="818000"/>
          </a:solidFill>
          <a:ln w="9525">
            <a:noFill/>
            <a:round/>
            <a:headEnd/>
            <a:tailEnd/>
          </a:ln>
        </p:spPr>
        <p:txBody>
          <a:bodyPr wrap="none" anchor="ctr"/>
          <a:lstStyle/>
          <a:p>
            <a:pPr algn="ctr" eaLnBrk="0" hangingPunct="0"/>
            <a:r>
              <a:rPr lang="en-US" sz="4000">
                <a:solidFill>
                  <a:schemeClr val="bg1"/>
                </a:solidFill>
                <a:latin typeface="Calibri Bold" pitchFamily="34" charset="0"/>
              </a:rPr>
              <a:t>Visualization Conventions Addressed</a:t>
            </a:r>
          </a:p>
        </p:txBody>
      </p:sp>
      <p:sp>
        <p:nvSpPr>
          <p:cNvPr id="1034" name="AutoShape 62"/>
          <p:cNvSpPr>
            <a:spLocks noChangeArrowheads="1"/>
          </p:cNvSpPr>
          <p:nvPr/>
        </p:nvSpPr>
        <p:spPr bwMode="auto">
          <a:xfrm>
            <a:off x="1066800" y="16992600"/>
            <a:ext cx="13716000" cy="15087600"/>
          </a:xfrm>
          <a:prstGeom prst="roundRect">
            <a:avLst>
              <a:gd name="adj" fmla="val 16667"/>
            </a:avLst>
          </a:prstGeom>
          <a:noFill/>
          <a:ln w="76200">
            <a:solidFill>
              <a:schemeClr val="tx1"/>
            </a:solidFill>
            <a:round/>
            <a:headEnd/>
            <a:tailEnd/>
          </a:ln>
        </p:spPr>
        <p:txBody>
          <a:bodyPr wrap="none" anchor="ctr"/>
          <a:lstStyle/>
          <a:p>
            <a:pPr eaLnBrk="0" hangingPunct="0"/>
            <a:endParaRPr lang="en-US"/>
          </a:p>
        </p:txBody>
      </p:sp>
      <p:sp>
        <p:nvSpPr>
          <p:cNvPr id="1035" name="AutoShape 67"/>
          <p:cNvSpPr>
            <a:spLocks noChangeArrowheads="1"/>
          </p:cNvSpPr>
          <p:nvPr/>
        </p:nvSpPr>
        <p:spPr bwMode="auto">
          <a:xfrm>
            <a:off x="39700200" y="9753600"/>
            <a:ext cx="10972800" cy="22098000"/>
          </a:xfrm>
          <a:prstGeom prst="roundRect">
            <a:avLst>
              <a:gd name="adj" fmla="val 16667"/>
            </a:avLst>
          </a:prstGeom>
          <a:noFill/>
          <a:ln w="76200">
            <a:solidFill>
              <a:schemeClr val="tx1"/>
            </a:solidFill>
            <a:round/>
            <a:headEnd/>
            <a:tailEnd/>
          </a:ln>
        </p:spPr>
        <p:txBody>
          <a:bodyPr wrap="none" anchor="ctr"/>
          <a:lstStyle/>
          <a:p>
            <a:pPr eaLnBrk="0" hangingPunct="0"/>
            <a:endParaRPr lang="en-US"/>
          </a:p>
        </p:txBody>
      </p:sp>
      <p:sp>
        <p:nvSpPr>
          <p:cNvPr id="1036" name="AutoShape 69"/>
          <p:cNvSpPr>
            <a:spLocks noChangeArrowheads="1"/>
          </p:cNvSpPr>
          <p:nvPr/>
        </p:nvSpPr>
        <p:spPr bwMode="auto">
          <a:xfrm>
            <a:off x="27813000" y="9982200"/>
            <a:ext cx="10972800" cy="22098000"/>
          </a:xfrm>
          <a:prstGeom prst="roundRect">
            <a:avLst>
              <a:gd name="adj" fmla="val 16667"/>
            </a:avLst>
          </a:prstGeom>
          <a:noFill/>
          <a:ln w="76200">
            <a:solidFill>
              <a:schemeClr val="tx1"/>
            </a:solidFill>
            <a:round/>
            <a:headEnd/>
            <a:tailEnd/>
          </a:ln>
        </p:spPr>
        <p:txBody>
          <a:bodyPr wrap="none" anchor="ctr"/>
          <a:lstStyle/>
          <a:p>
            <a:pPr eaLnBrk="0" hangingPunct="0"/>
            <a:endParaRPr lang="en-US"/>
          </a:p>
        </p:txBody>
      </p:sp>
      <p:sp>
        <p:nvSpPr>
          <p:cNvPr id="1037" name="AutoShape 74"/>
          <p:cNvSpPr>
            <a:spLocks noChangeArrowheads="1"/>
          </p:cNvSpPr>
          <p:nvPr/>
        </p:nvSpPr>
        <p:spPr bwMode="auto">
          <a:xfrm>
            <a:off x="29794200" y="10210800"/>
            <a:ext cx="7010400" cy="1143000"/>
          </a:xfrm>
          <a:prstGeom prst="roundRect">
            <a:avLst>
              <a:gd name="adj" fmla="val 16667"/>
            </a:avLst>
          </a:prstGeom>
          <a:solidFill>
            <a:srgbClr val="820000"/>
          </a:solidFill>
          <a:ln w="9525">
            <a:noFill/>
            <a:round/>
            <a:headEnd/>
            <a:tailEnd/>
          </a:ln>
        </p:spPr>
        <p:txBody>
          <a:bodyPr wrap="none" anchor="ctr"/>
          <a:lstStyle/>
          <a:p>
            <a:pPr algn="ctr" eaLnBrk="0" hangingPunct="0"/>
            <a:r>
              <a:rPr lang="en-US" sz="6000">
                <a:solidFill>
                  <a:schemeClr val="bg1"/>
                </a:solidFill>
                <a:latin typeface="Calibri Bold" pitchFamily="34" charset="0"/>
              </a:rPr>
              <a:t>Methods</a:t>
            </a:r>
          </a:p>
        </p:txBody>
      </p:sp>
      <p:sp>
        <p:nvSpPr>
          <p:cNvPr id="1038" name="AutoShape 76"/>
          <p:cNvSpPr>
            <a:spLocks noChangeArrowheads="1"/>
          </p:cNvSpPr>
          <p:nvPr/>
        </p:nvSpPr>
        <p:spPr bwMode="auto">
          <a:xfrm>
            <a:off x="41681400" y="9982200"/>
            <a:ext cx="7010400" cy="1143000"/>
          </a:xfrm>
          <a:prstGeom prst="roundRect">
            <a:avLst>
              <a:gd name="adj" fmla="val 16667"/>
            </a:avLst>
          </a:prstGeom>
          <a:solidFill>
            <a:srgbClr val="008100"/>
          </a:solidFill>
          <a:ln w="9525">
            <a:noFill/>
            <a:round/>
            <a:headEnd/>
            <a:tailEnd/>
          </a:ln>
        </p:spPr>
        <p:txBody>
          <a:bodyPr wrap="none" anchor="ctr"/>
          <a:lstStyle/>
          <a:p>
            <a:pPr algn="ctr" eaLnBrk="0" hangingPunct="0"/>
            <a:r>
              <a:rPr lang="en-US" sz="6000">
                <a:solidFill>
                  <a:schemeClr val="bg1"/>
                </a:solidFill>
                <a:latin typeface="Calibri Bold" pitchFamily="34" charset="0"/>
              </a:rPr>
              <a:t>Results</a:t>
            </a:r>
          </a:p>
        </p:txBody>
      </p:sp>
      <p:graphicFrame>
        <p:nvGraphicFramePr>
          <p:cNvPr id="2222" name="Group 174"/>
          <p:cNvGraphicFramePr>
            <a:graphicFrameLocks noGrp="1"/>
          </p:cNvGraphicFramePr>
          <p:nvPr/>
        </p:nvGraphicFramePr>
        <p:xfrm>
          <a:off x="1295400" y="10363200"/>
          <a:ext cx="13411200" cy="5803901"/>
        </p:xfrm>
        <a:graphic>
          <a:graphicData uri="http://schemas.openxmlformats.org/drawingml/2006/table">
            <a:tbl>
              <a:tblPr/>
              <a:tblGrid>
                <a:gridCol w="3333750"/>
                <a:gridCol w="3333750"/>
                <a:gridCol w="3333750"/>
                <a:gridCol w="3409950"/>
              </a:tblGrid>
              <a:tr h="1935163">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bg1"/>
                          </a:solidFill>
                          <a:effectLst/>
                          <a:latin typeface="Calibri Bold" pitchFamily="1" charset="0"/>
                          <a:ea typeface="ＭＳ Ｐゴシック" charset="-128"/>
                        </a:rPr>
                        <a:t>Curriculum</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818000"/>
                    </a:solid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bg1"/>
                          </a:solidFill>
                          <a:effectLst/>
                          <a:latin typeface="Calibri Bold" pitchFamily="1" charset="0"/>
                          <a:ea typeface="ＭＳ Ｐゴシック" charset="-128"/>
                        </a:rPr>
                        <a:t>Biological</a:t>
                      </a:r>
                    </a:p>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bg1"/>
                          </a:solidFill>
                          <a:effectLst/>
                          <a:latin typeface="Calibri Bold" pitchFamily="1" charset="0"/>
                          <a:ea typeface="ＭＳ Ｐゴシック" charset="-128"/>
                        </a:rPr>
                        <a:t>Sciences</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818000"/>
                    </a:solid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bg1"/>
                          </a:solidFill>
                          <a:effectLst/>
                          <a:latin typeface="Calibri Bold" pitchFamily="1" charset="0"/>
                          <a:ea typeface="ＭＳ Ｐゴシック" charset="-128"/>
                        </a:rPr>
                        <a:t>Earth</a:t>
                      </a:r>
                    </a:p>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bg1"/>
                          </a:solidFill>
                          <a:effectLst/>
                          <a:latin typeface="Calibri Bold" pitchFamily="1" charset="0"/>
                          <a:ea typeface="ＭＳ Ｐゴシック" charset="-128"/>
                        </a:rPr>
                        <a:t>Sciences</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818000"/>
                    </a:solid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bg1"/>
                          </a:solidFill>
                          <a:effectLst/>
                          <a:latin typeface="Calibri Bold" pitchFamily="1" charset="0"/>
                          <a:ea typeface="ＭＳ Ｐゴシック" charset="-128"/>
                        </a:rPr>
                        <a:t>Physical</a:t>
                      </a:r>
                    </a:p>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chemeClr val="bg1"/>
                          </a:solidFill>
                          <a:effectLst/>
                          <a:latin typeface="Calibri Bold" pitchFamily="1" charset="0"/>
                          <a:ea typeface="ＭＳ Ｐゴシック" charset="-128"/>
                        </a:rPr>
                        <a:t>Sciences</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818000"/>
                    </a:solidFill>
                  </a:tcPr>
                </a:tc>
              </a:tr>
              <a:tr h="1933575">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820000"/>
                          </a:solidFill>
                          <a:effectLst/>
                          <a:latin typeface="Calibri" charset="0"/>
                          <a:ea typeface="ＭＳ Ｐゴシック" charset="-128"/>
                        </a:rPr>
                        <a:t>Holt (Textbook)</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820000"/>
                          </a:solidFill>
                          <a:effectLst/>
                          <a:latin typeface="Calibri" charset="0"/>
                          <a:ea typeface="ＭＳ Ｐゴシック" charset="-128"/>
                        </a:rPr>
                        <a:t>Cells, Heredity, and Classification</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820000"/>
                          </a:solidFill>
                          <a:effectLst/>
                          <a:latin typeface="Calibri" charset="0"/>
                          <a:ea typeface="ＭＳ Ｐゴシック" charset="-128"/>
                        </a:rPr>
                        <a:t>Inside the Restless Earth</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820000"/>
                          </a:solidFill>
                          <a:effectLst/>
                          <a:latin typeface="Calibri" charset="0"/>
                          <a:ea typeface="ＭＳ Ｐゴシック" charset="-128"/>
                        </a:rPr>
                        <a:t>Introduction to Matter</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935163">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008100"/>
                          </a:solidFill>
                          <a:effectLst/>
                          <a:latin typeface="Calibri" charset="0"/>
                          <a:ea typeface="ＭＳ Ｐゴシック" charset="-128"/>
                        </a:rPr>
                        <a:t>FOSS </a:t>
                      </a:r>
                    </a:p>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4000" b="0" i="0" u="none" strike="noStrike" cap="none" normalizeH="0" baseline="0" smtClean="0">
                          <a:ln>
                            <a:noFill/>
                          </a:ln>
                          <a:solidFill>
                            <a:srgbClr val="008100"/>
                          </a:solidFill>
                          <a:effectLst/>
                          <a:latin typeface="Calibri" charset="0"/>
                          <a:ea typeface="ＭＳ Ｐゴシック" charset="-128"/>
                        </a:rPr>
                        <a:t>(Hands-on)</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8100"/>
                          </a:solidFill>
                          <a:effectLst/>
                          <a:latin typeface="Calibri" charset="0"/>
                          <a:ea typeface="ＭＳ Ｐゴシック" charset="-128"/>
                        </a:rPr>
                        <a:t>Diversity of Life</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8100"/>
                          </a:solidFill>
                          <a:effectLst/>
                          <a:latin typeface="Calibri" charset="0"/>
                          <a:ea typeface="ＭＳ Ｐゴシック" charset="-128"/>
                        </a:rPr>
                        <a:t>Earth History</a:t>
                      </a:r>
                    </a:p>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8100"/>
                          </a:solidFill>
                          <a:effectLst/>
                          <a:latin typeface="Calibri" charset="0"/>
                          <a:ea typeface="ＭＳ Ｐゴシック" charset="-128"/>
                        </a:rPr>
                        <a:t>Weather &amp; Water</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80695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smtClean="0">
                          <a:ln>
                            <a:noFill/>
                          </a:ln>
                          <a:solidFill>
                            <a:srgbClr val="008100"/>
                          </a:solidFill>
                          <a:effectLst/>
                          <a:latin typeface="Calibri" charset="0"/>
                          <a:ea typeface="ＭＳ Ｐゴシック" charset="-128"/>
                        </a:rPr>
                        <a:t>NA</a:t>
                      </a:r>
                    </a:p>
                  </a:txBody>
                  <a:tcPr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1" name="AutoShape 68"/>
          <p:cNvSpPr>
            <a:spLocks noChangeArrowheads="1"/>
          </p:cNvSpPr>
          <p:nvPr/>
        </p:nvSpPr>
        <p:spPr bwMode="auto">
          <a:xfrm>
            <a:off x="16002000" y="9982200"/>
            <a:ext cx="10972800" cy="22098000"/>
          </a:xfrm>
          <a:prstGeom prst="roundRect">
            <a:avLst>
              <a:gd name="adj" fmla="val 16667"/>
            </a:avLst>
          </a:prstGeom>
          <a:noFill/>
          <a:ln w="76200">
            <a:solidFill>
              <a:schemeClr val="tx1"/>
            </a:solidFill>
            <a:round/>
            <a:headEnd/>
            <a:tailEnd/>
          </a:ln>
        </p:spPr>
        <p:txBody>
          <a:bodyPr wrap="none" anchor="ctr"/>
          <a:lstStyle/>
          <a:p>
            <a:pPr eaLnBrk="0" hangingPunct="0"/>
            <a:endParaRPr lang="en-US"/>
          </a:p>
        </p:txBody>
      </p:sp>
      <p:sp>
        <p:nvSpPr>
          <p:cNvPr id="1062" name="AutoShape 75"/>
          <p:cNvSpPr>
            <a:spLocks noChangeArrowheads="1"/>
          </p:cNvSpPr>
          <p:nvPr/>
        </p:nvSpPr>
        <p:spPr bwMode="auto">
          <a:xfrm>
            <a:off x="17983200" y="10210800"/>
            <a:ext cx="7010400" cy="1143000"/>
          </a:xfrm>
          <a:prstGeom prst="roundRect">
            <a:avLst>
              <a:gd name="adj" fmla="val 16667"/>
            </a:avLst>
          </a:prstGeom>
          <a:solidFill>
            <a:srgbClr val="003F81"/>
          </a:solidFill>
          <a:ln w="9525">
            <a:noFill/>
            <a:round/>
            <a:headEnd/>
            <a:tailEnd/>
          </a:ln>
        </p:spPr>
        <p:txBody>
          <a:bodyPr wrap="none" anchor="ctr"/>
          <a:lstStyle/>
          <a:p>
            <a:pPr algn="ctr" eaLnBrk="0" hangingPunct="0"/>
            <a:r>
              <a:rPr lang="en-US" sz="6000">
                <a:solidFill>
                  <a:schemeClr val="bg1"/>
                </a:solidFill>
                <a:latin typeface="Calibri Bold" pitchFamily="34" charset="0"/>
              </a:rPr>
              <a:t>Visualizations</a:t>
            </a:r>
          </a:p>
        </p:txBody>
      </p:sp>
      <p:sp>
        <p:nvSpPr>
          <p:cNvPr id="2187" name="Rectangle 139"/>
          <p:cNvSpPr>
            <a:spLocks noChangeArrowheads="1"/>
          </p:cNvSpPr>
          <p:nvPr/>
        </p:nvSpPr>
        <p:spPr bwMode="auto">
          <a:xfrm>
            <a:off x="16459200" y="11974513"/>
            <a:ext cx="2382838" cy="762000"/>
          </a:xfrm>
          <a:prstGeom prst="rect">
            <a:avLst/>
          </a:prstGeom>
          <a:noFill/>
          <a:ln w="9525">
            <a:noFill/>
            <a:miter lim="800000"/>
            <a:headEnd/>
            <a:tailEnd/>
          </a:ln>
        </p:spPr>
        <p:txBody>
          <a:bodyPr wrap="none">
            <a:spAutoFit/>
          </a:bodyPr>
          <a:lstStyle/>
          <a:p>
            <a:pPr>
              <a:defRPr/>
            </a:pPr>
            <a:r>
              <a:rPr lang="en-US" sz="4400">
                <a:solidFill>
                  <a:srgbClr val="003F81"/>
                </a:solidFill>
                <a:effectLst>
                  <a:outerShdw blurRad="38100" dist="38100" dir="2700000" algn="tl">
                    <a:srgbClr val="DDDDDD"/>
                  </a:outerShdw>
                </a:effectLst>
                <a:latin typeface="Calibri" charset="0"/>
                <a:ea typeface="ＭＳ Ｐゴシック" charset="-128"/>
                <a:cs typeface="+mn-cs"/>
              </a:rPr>
              <a:t>Zoom out</a:t>
            </a:r>
          </a:p>
        </p:txBody>
      </p:sp>
      <p:pic>
        <p:nvPicPr>
          <p:cNvPr id="1064" name="Picture 2" descr="p4fig1 copy.jpg"/>
          <p:cNvPicPr>
            <a:picLocks noChangeAspect="1"/>
          </p:cNvPicPr>
          <p:nvPr/>
        </p:nvPicPr>
        <p:blipFill>
          <a:blip r:embed="rId8"/>
          <a:srcRect/>
          <a:stretch>
            <a:fillRect/>
          </a:stretch>
        </p:blipFill>
        <p:spPr bwMode="auto">
          <a:xfrm>
            <a:off x="16383000" y="13030200"/>
            <a:ext cx="5826125" cy="4111625"/>
          </a:xfrm>
          <a:prstGeom prst="rect">
            <a:avLst/>
          </a:prstGeom>
          <a:noFill/>
          <a:ln w="9525">
            <a:solidFill>
              <a:schemeClr val="tx1"/>
            </a:solidFill>
            <a:miter lim="800000"/>
            <a:headEnd/>
            <a:tailEnd/>
          </a:ln>
        </p:spPr>
      </p:pic>
      <p:sp>
        <p:nvSpPr>
          <p:cNvPr id="1065" name="Rectangle 141"/>
          <p:cNvSpPr>
            <a:spLocks noChangeArrowheads="1"/>
          </p:cNvSpPr>
          <p:nvPr/>
        </p:nvSpPr>
        <p:spPr bwMode="auto">
          <a:xfrm>
            <a:off x="22250400" y="14782800"/>
            <a:ext cx="361950" cy="457200"/>
          </a:xfrm>
          <a:prstGeom prst="rect">
            <a:avLst/>
          </a:prstGeom>
          <a:noFill/>
          <a:ln w="9525">
            <a:noFill/>
            <a:miter lim="800000"/>
            <a:headEnd/>
            <a:tailEnd/>
          </a:ln>
        </p:spPr>
        <p:txBody>
          <a:bodyPr wrap="none">
            <a:spAutoFit/>
          </a:bodyPr>
          <a:lstStyle/>
          <a:p>
            <a:pPr eaLnBrk="0" hangingPunct="0"/>
            <a:r>
              <a:rPr lang="en-US"/>
              <a:t>+</a:t>
            </a:r>
          </a:p>
        </p:txBody>
      </p:sp>
      <p:sp>
        <p:nvSpPr>
          <p:cNvPr id="1066" name="AutoShape 142"/>
          <p:cNvSpPr>
            <a:spLocks noChangeArrowheads="1"/>
          </p:cNvSpPr>
          <p:nvPr/>
        </p:nvSpPr>
        <p:spPr bwMode="auto">
          <a:xfrm>
            <a:off x="22631400" y="13335000"/>
            <a:ext cx="4114800" cy="3124200"/>
          </a:xfrm>
          <a:prstGeom prst="wedgeRoundRectCallout">
            <a:avLst>
              <a:gd name="adj1" fmla="val -43750"/>
              <a:gd name="adj2" fmla="val 74898"/>
              <a:gd name="adj3" fmla="val 16667"/>
            </a:avLst>
          </a:prstGeom>
          <a:solidFill>
            <a:srgbClr val="003F81">
              <a:alpha val="79999"/>
            </a:srgbClr>
          </a:solidFill>
          <a:ln w="9525">
            <a:solidFill>
              <a:schemeClr val="tx1"/>
            </a:solidFill>
            <a:miter lim="800000"/>
            <a:headEnd/>
            <a:tailEnd/>
          </a:ln>
        </p:spPr>
        <p:txBody>
          <a:bodyPr anchor="ctr"/>
          <a:lstStyle/>
          <a:p>
            <a:pPr eaLnBrk="0" hangingPunct="0"/>
            <a:r>
              <a:rPr lang="en-US" sz="2000">
                <a:solidFill>
                  <a:schemeClr val="bg1"/>
                </a:solidFill>
                <a:latin typeface="Calibri" pitchFamily="34" charset="0"/>
              </a:rPr>
              <a:t>The circle located above and to the right of the microscope illustrates what it would look like if one was looking into the microscope.</a:t>
            </a:r>
            <a:endParaRPr lang="en-US" sz="1800">
              <a:solidFill>
                <a:schemeClr val="bg1"/>
              </a:solidFill>
              <a:latin typeface="Calibri" pitchFamily="34" charset="0"/>
            </a:endParaRPr>
          </a:p>
          <a:p>
            <a:pPr eaLnBrk="0" hangingPunct="0"/>
            <a:r>
              <a:rPr lang="en-US" sz="2000">
                <a:solidFill>
                  <a:schemeClr val="bg1"/>
                </a:solidFill>
                <a:latin typeface="Calibri" pitchFamily="34" charset="0"/>
              </a:rPr>
              <a:t>This image also uses a “zoom-out” convention in that part of the image is at a much higher level of magnification than the rest</a:t>
            </a:r>
            <a:r>
              <a:rPr lang="en-US" sz="1800">
                <a:solidFill>
                  <a:schemeClr val="bg1"/>
                </a:solidFill>
                <a:latin typeface="Calibri" pitchFamily="34" charset="0"/>
              </a:rPr>
              <a:t>.</a:t>
            </a:r>
          </a:p>
        </p:txBody>
      </p:sp>
      <p:sp>
        <p:nvSpPr>
          <p:cNvPr id="2191" name="Rectangle 143"/>
          <p:cNvSpPr>
            <a:spLocks noChangeArrowheads="1"/>
          </p:cNvSpPr>
          <p:nvPr/>
        </p:nvSpPr>
        <p:spPr bwMode="auto">
          <a:xfrm>
            <a:off x="16459200" y="18454688"/>
            <a:ext cx="7464425" cy="762000"/>
          </a:xfrm>
          <a:prstGeom prst="rect">
            <a:avLst/>
          </a:prstGeom>
          <a:noFill/>
          <a:ln w="9525">
            <a:noFill/>
            <a:miter lim="800000"/>
            <a:headEnd/>
            <a:tailEnd/>
          </a:ln>
        </p:spPr>
        <p:txBody>
          <a:bodyPr wrap="none">
            <a:spAutoFit/>
          </a:bodyPr>
          <a:lstStyle/>
          <a:p>
            <a:pPr eaLnBrk="0" hangingPunct="0">
              <a:defRPr/>
            </a:pPr>
            <a:r>
              <a:rPr lang="en-US" sz="4400">
                <a:solidFill>
                  <a:srgbClr val="003F81"/>
                </a:solidFill>
                <a:effectLst>
                  <a:outerShdw blurRad="38100" dist="38100" dir="2700000" algn="tl">
                    <a:srgbClr val="DDDDDD"/>
                  </a:outerShdw>
                </a:effectLst>
                <a:latin typeface="Calibri" charset="0"/>
                <a:ea typeface="ＭＳ Ｐゴシック" charset="-128"/>
                <a:cs typeface="+mn-cs"/>
              </a:rPr>
              <a:t>Relative scale and magnification</a:t>
            </a:r>
          </a:p>
        </p:txBody>
      </p:sp>
      <p:sp>
        <p:nvSpPr>
          <p:cNvPr id="1068" name="Line 144"/>
          <p:cNvSpPr>
            <a:spLocks noChangeShapeType="1"/>
          </p:cNvSpPr>
          <p:nvPr/>
        </p:nvSpPr>
        <p:spPr bwMode="auto">
          <a:xfrm>
            <a:off x="16002000" y="17983200"/>
            <a:ext cx="10972800" cy="0"/>
          </a:xfrm>
          <a:prstGeom prst="line">
            <a:avLst/>
          </a:prstGeom>
          <a:noFill/>
          <a:ln w="9525">
            <a:solidFill>
              <a:schemeClr val="tx1"/>
            </a:solidFill>
            <a:round/>
            <a:headEnd/>
            <a:tailEnd/>
          </a:ln>
        </p:spPr>
        <p:txBody>
          <a:bodyPr wrap="none" anchor="ctr"/>
          <a:lstStyle/>
          <a:p>
            <a:endParaRPr lang="en-US"/>
          </a:p>
        </p:txBody>
      </p:sp>
      <p:pic>
        <p:nvPicPr>
          <p:cNvPr id="1069" name="Picture 2" descr="p5fig2.jpg"/>
          <p:cNvPicPr>
            <a:picLocks noChangeAspect="1"/>
          </p:cNvPicPr>
          <p:nvPr/>
        </p:nvPicPr>
        <p:blipFill>
          <a:blip r:embed="rId9"/>
          <a:srcRect/>
          <a:stretch>
            <a:fillRect/>
          </a:stretch>
        </p:blipFill>
        <p:spPr bwMode="auto">
          <a:xfrm>
            <a:off x="16230600" y="19835813"/>
            <a:ext cx="6400800" cy="3709987"/>
          </a:xfrm>
          <a:prstGeom prst="rect">
            <a:avLst/>
          </a:prstGeom>
          <a:noFill/>
          <a:ln w="9525">
            <a:noFill/>
            <a:miter lim="800000"/>
            <a:headEnd/>
            <a:tailEnd/>
          </a:ln>
        </p:spPr>
      </p:pic>
      <p:sp>
        <p:nvSpPr>
          <p:cNvPr id="1070" name="Rectangle 146"/>
          <p:cNvSpPr>
            <a:spLocks noChangeArrowheads="1"/>
          </p:cNvSpPr>
          <p:nvPr/>
        </p:nvSpPr>
        <p:spPr bwMode="auto">
          <a:xfrm>
            <a:off x="22326600" y="20955000"/>
            <a:ext cx="361950" cy="457200"/>
          </a:xfrm>
          <a:prstGeom prst="rect">
            <a:avLst/>
          </a:prstGeom>
          <a:noFill/>
          <a:ln w="9525">
            <a:noFill/>
            <a:miter lim="800000"/>
            <a:headEnd/>
            <a:tailEnd/>
          </a:ln>
        </p:spPr>
        <p:txBody>
          <a:bodyPr wrap="none">
            <a:spAutoFit/>
          </a:bodyPr>
          <a:lstStyle/>
          <a:p>
            <a:pPr eaLnBrk="0" hangingPunct="0"/>
            <a:r>
              <a:rPr lang="en-US"/>
              <a:t>+</a:t>
            </a:r>
          </a:p>
        </p:txBody>
      </p:sp>
      <p:sp>
        <p:nvSpPr>
          <p:cNvPr id="1071" name="AutoShape 147"/>
          <p:cNvSpPr>
            <a:spLocks noChangeArrowheads="1"/>
          </p:cNvSpPr>
          <p:nvPr/>
        </p:nvSpPr>
        <p:spPr bwMode="auto">
          <a:xfrm>
            <a:off x="22707600" y="19483388"/>
            <a:ext cx="4114800" cy="3071812"/>
          </a:xfrm>
          <a:prstGeom prst="wedgeRoundRectCallout">
            <a:avLst>
              <a:gd name="adj1" fmla="val -43750"/>
              <a:gd name="adj2" fmla="val 75324"/>
              <a:gd name="adj3" fmla="val 16667"/>
            </a:avLst>
          </a:prstGeom>
          <a:solidFill>
            <a:srgbClr val="003F81">
              <a:alpha val="79999"/>
            </a:srgbClr>
          </a:solidFill>
          <a:ln w="9525">
            <a:solidFill>
              <a:schemeClr val="tx1"/>
            </a:solidFill>
            <a:miter lim="800000"/>
            <a:headEnd/>
            <a:tailEnd/>
          </a:ln>
        </p:spPr>
        <p:txBody>
          <a:bodyPr anchor="ctr"/>
          <a:lstStyle/>
          <a:p>
            <a:pPr eaLnBrk="0" hangingPunct="0"/>
            <a:r>
              <a:rPr lang="en-US" sz="2000">
                <a:solidFill>
                  <a:schemeClr val="bg1"/>
                </a:solidFill>
                <a:latin typeface="Calibri" pitchFamily="34" charset="0"/>
              </a:rPr>
              <a:t>The bacteria is magnified much more than the other slides. A red blood cell can be up to ten times larger than some bacteria even though the image makes it seem that the bacteria is larger.</a:t>
            </a:r>
            <a:endParaRPr lang="en-US"/>
          </a:p>
        </p:txBody>
      </p:sp>
      <p:sp>
        <p:nvSpPr>
          <p:cNvPr id="1072" name="Line 148"/>
          <p:cNvSpPr>
            <a:spLocks noChangeShapeType="1"/>
          </p:cNvSpPr>
          <p:nvPr/>
        </p:nvSpPr>
        <p:spPr bwMode="auto">
          <a:xfrm>
            <a:off x="16002000" y="24536400"/>
            <a:ext cx="10972800" cy="0"/>
          </a:xfrm>
          <a:prstGeom prst="line">
            <a:avLst/>
          </a:prstGeom>
          <a:noFill/>
          <a:ln w="9525">
            <a:solidFill>
              <a:schemeClr val="tx1"/>
            </a:solidFill>
            <a:round/>
            <a:headEnd/>
            <a:tailEnd/>
          </a:ln>
        </p:spPr>
        <p:txBody>
          <a:bodyPr wrap="none" anchor="ctr"/>
          <a:lstStyle/>
          <a:p>
            <a:endParaRPr lang="en-US"/>
          </a:p>
        </p:txBody>
      </p:sp>
      <p:sp>
        <p:nvSpPr>
          <p:cNvPr id="2197" name="Rectangle 149"/>
          <p:cNvSpPr>
            <a:spLocks noChangeArrowheads="1"/>
          </p:cNvSpPr>
          <p:nvPr/>
        </p:nvSpPr>
        <p:spPr bwMode="auto">
          <a:xfrm>
            <a:off x="16611600" y="24776113"/>
            <a:ext cx="1393825" cy="762000"/>
          </a:xfrm>
          <a:prstGeom prst="rect">
            <a:avLst/>
          </a:prstGeom>
          <a:noFill/>
          <a:ln w="9525">
            <a:noFill/>
            <a:miter lim="800000"/>
            <a:headEnd/>
            <a:tailEnd/>
          </a:ln>
        </p:spPr>
        <p:txBody>
          <a:bodyPr wrap="none">
            <a:spAutoFit/>
          </a:bodyPr>
          <a:lstStyle/>
          <a:p>
            <a:pPr>
              <a:defRPr/>
            </a:pPr>
            <a:r>
              <a:rPr lang="en-US" sz="4400">
                <a:solidFill>
                  <a:srgbClr val="003F81"/>
                </a:solidFill>
                <a:effectLst>
                  <a:outerShdw blurRad="38100" dist="38100" dir="2700000" algn="tl">
                    <a:srgbClr val="DDDDDD"/>
                  </a:outerShdw>
                </a:effectLst>
                <a:latin typeface="Calibri" charset="0"/>
                <a:ea typeface="ＭＳ Ｐゴシック" charset="-128"/>
                <a:cs typeface="+mn-cs"/>
              </a:rPr>
              <a:t>Color</a:t>
            </a:r>
          </a:p>
        </p:txBody>
      </p:sp>
      <p:pic>
        <p:nvPicPr>
          <p:cNvPr id="1074" name="Picture 2" descr="p12fig1 (2).jpg"/>
          <p:cNvPicPr>
            <a:picLocks noChangeAspect="1"/>
          </p:cNvPicPr>
          <p:nvPr/>
        </p:nvPicPr>
        <p:blipFill>
          <a:blip r:embed="rId10"/>
          <a:srcRect/>
          <a:stretch>
            <a:fillRect/>
          </a:stretch>
        </p:blipFill>
        <p:spPr bwMode="auto">
          <a:xfrm>
            <a:off x="16306800" y="26060400"/>
            <a:ext cx="5791200" cy="4352925"/>
          </a:xfrm>
          <a:prstGeom prst="rect">
            <a:avLst/>
          </a:prstGeom>
          <a:noFill/>
          <a:ln w="9525">
            <a:noFill/>
            <a:miter lim="800000"/>
            <a:headEnd/>
            <a:tailEnd/>
          </a:ln>
        </p:spPr>
      </p:pic>
      <p:sp>
        <p:nvSpPr>
          <p:cNvPr id="1075" name="Rectangle 151"/>
          <p:cNvSpPr>
            <a:spLocks noChangeArrowheads="1"/>
          </p:cNvSpPr>
          <p:nvPr/>
        </p:nvSpPr>
        <p:spPr bwMode="auto">
          <a:xfrm>
            <a:off x="22250400" y="27836813"/>
            <a:ext cx="361950" cy="457200"/>
          </a:xfrm>
          <a:prstGeom prst="rect">
            <a:avLst/>
          </a:prstGeom>
          <a:noFill/>
          <a:ln w="9525">
            <a:noFill/>
            <a:miter lim="800000"/>
            <a:headEnd/>
            <a:tailEnd/>
          </a:ln>
        </p:spPr>
        <p:txBody>
          <a:bodyPr wrap="none">
            <a:spAutoFit/>
          </a:bodyPr>
          <a:lstStyle/>
          <a:p>
            <a:pPr eaLnBrk="0" hangingPunct="0"/>
            <a:r>
              <a:rPr lang="en-US"/>
              <a:t>+</a:t>
            </a:r>
          </a:p>
        </p:txBody>
      </p:sp>
      <p:sp>
        <p:nvSpPr>
          <p:cNvPr id="1076" name="AutoShape 152"/>
          <p:cNvSpPr>
            <a:spLocks noChangeArrowheads="1"/>
          </p:cNvSpPr>
          <p:nvPr/>
        </p:nvSpPr>
        <p:spPr bwMode="auto">
          <a:xfrm>
            <a:off x="22631400" y="26365200"/>
            <a:ext cx="4114800" cy="3071813"/>
          </a:xfrm>
          <a:prstGeom prst="wedgeRoundRectCallout">
            <a:avLst>
              <a:gd name="adj1" fmla="val -43750"/>
              <a:gd name="adj2" fmla="val 75324"/>
              <a:gd name="adj3" fmla="val 16667"/>
            </a:avLst>
          </a:prstGeom>
          <a:solidFill>
            <a:srgbClr val="003F81">
              <a:alpha val="79999"/>
            </a:srgbClr>
          </a:solidFill>
          <a:ln w="9525">
            <a:solidFill>
              <a:schemeClr val="tx1"/>
            </a:solidFill>
            <a:miter lim="800000"/>
            <a:headEnd/>
            <a:tailEnd/>
          </a:ln>
        </p:spPr>
        <p:txBody>
          <a:bodyPr anchor="ctr"/>
          <a:lstStyle/>
          <a:p>
            <a:pPr eaLnBrk="0" hangingPunct="0"/>
            <a:r>
              <a:rPr lang="en-US" sz="2000">
                <a:solidFill>
                  <a:schemeClr val="bg1"/>
                </a:solidFill>
                <a:latin typeface="Calibri" pitchFamily="34" charset="0"/>
              </a:rPr>
              <a:t>Color is being used here to show the different organelles. The reason that this organelles have different colors is to make it easier to differentiate so that it will be easier to understand the structure of the cell. They do not accurately represent their true colors.</a:t>
            </a:r>
            <a:endParaRPr lang="en-US"/>
          </a:p>
        </p:txBody>
      </p:sp>
      <p:sp>
        <p:nvSpPr>
          <p:cNvPr id="1077" name="AutoShape 175"/>
          <p:cNvSpPr>
            <a:spLocks noChangeArrowheads="1"/>
          </p:cNvSpPr>
          <p:nvPr/>
        </p:nvSpPr>
        <p:spPr bwMode="auto">
          <a:xfrm>
            <a:off x="1371600" y="457200"/>
            <a:ext cx="48844200" cy="4495800"/>
          </a:xfrm>
          <a:prstGeom prst="roundRect">
            <a:avLst>
              <a:gd name="adj" fmla="val 16667"/>
            </a:avLst>
          </a:prstGeom>
          <a:solidFill>
            <a:srgbClr val="818000"/>
          </a:solidFill>
          <a:ln w="9525">
            <a:noFill/>
            <a:round/>
            <a:headEnd/>
            <a:tailEnd/>
          </a:ln>
        </p:spPr>
        <p:txBody>
          <a:bodyPr wrap="none" anchor="ctr"/>
          <a:lstStyle/>
          <a:p>
            <a:pPr algn="ctr" eaLnBrk="0" hangingPunct="0"/>
            <a:r>
              <a:rPr lang="en-US" sz="15000">
                <a:solidFill>
                  <a:schemeClr val="bg1"/>
                </a:solidFill>
                <a:latin typeface="Calibri Bold" pitchFamily="34" charset="0"/>
              </a:rPr>
              <a:t>Improving Diagrammatic Reasoning In </a:t>
            </a:r>
          </a:p>
          <a:p>
            <a:pPr algn="ctr" eaLnBrk="0" hangingPunct="0"/>
            <a:r>
              <a:rPr lang="en-US" sz="15000">
                <a:solidFill>
                  <a:schemeClr val="bg1"/>
                </a:solidFill>
                <a:latin typeface="Calibri Bold" pitchFamily="34" charset="0"/>
              </a:rPr>
              <a:t>Middle School Science Students</a:t>
            </a:r>
          </a:p>
        </p:txBody>
      </p:sp>
      <p:sp>
        <p:nvSpPr>
          <p:cNvPr id="1078" name="AutoShape 177"/>
          <p:cNvSpPr>
            <a:spLocks noChangeArrowheads="1"/>
          </p:cNvSpPr>
          <p:nvPr/>
        </p:nvSpPr>
        <p:spPr bwMode="auto">
          <a:xfrm>
            <a:off x="25146000" y="5562600"/>
            <a:ext cx="24841200" cy="3276600"/>
          </a:xfrm>
          <a:prstGeom prst="roundRect">
            <a:avLst>
              <a:gd name="adj" fmla="val 16667"/>
            </a:avLst>
          </a:prstGeom>
          <a:solidFill>
            <a:srgbClr val="818000"/>
          </a:solidFill>
          <a:ln w="9525">
            <a:noFill/>
            <a:round/>
            <a:headEnd/>
            <a:tailEnd/>
          </a:ln>
        </p:spPr>
        <p:txBody>
          <a:bodyPr anchor="ctr"/>
          <a:lstStyle/>
          <a:p>
            <a:pPr algn="ctr" eaLnBrk="0" hangingPunct="0"/>
            <a:r>
              <a:rPr lang="en-US" sz="6000">
                <a:solidFill>
                  <a:schemeClr val="bg1"/>
                </a:solidFill>
                <a:latin typeface="Calibri Bold" pitchFamily="34" charset="0"/>
              </a:rPr>
              <a:t>Abstract</a:t>
            </a:r>
            <a:endParaRPr lang="en-US" sz="4800">
              <a:solidFill>
                <a:schemeClr val="bg1"/>
              </a:solidFill>
              <a:latin typeface="Calibri" pitchFamily="34" charset="0"/>
            </a:endParaRPr>
          </a:p>
          <a:p>
            <a:pPr algn="ctr" eaLnBrk="0" hangingPunct="0"/>
            <a:r>
              <a:rPr lang="en-US" sz="4400">
                <a:solidFill>
                  <a:schemeClr val="bg1"/>
                </a:solidFill>
                <a:latin typeface="Calibri" pitchFamily="34" charset="0"/>
              </a:rPr>
              <a:t>Middle school students who completed an 11-week diagrams interventions showed greater achievement in content and in transfer of diagrammatic reasoning that did students in no-treatment control groups.</a:t>
            </a:r>
            <a:endParaRPr lang="en-US" sz="4400">
              <a:solidFill>
                <a:schemeClr val="bg1"/>
              </a:solidFill>
              <a:latin typeface="Calibri Bold" pitchFamily="34" charset="0"/>
            </a:endParaRPr>
          </a:p>
        </p:txBody>
      </p:sp>
      <p:pic>
        <p:nvPicPr>
          <p:cNvPr id="1079" name="Picture 178"/>
          <p:cNvPicPr>
            <a:picLocks noChangeAspect="1" noChangeArrowheads="1"/>
          </p:cNvPicPr>
          <p:nvPr/>
        </p:nvPicPr>
        <p:blipFill>
          <a:blip r:embed="rId11"/>
          <a:srcRect/>
          <a:stretch>
            <a:fillRect/>
          </a:stretch>
        </p:blipFill>
        <p:spPr bwMode="auto">
          <a:xfrm>
            <a:off x="2819400" y="1955800"/>
            <a:ext cx="5118100" cy="1320800"/>
          </a:xfrm>
          <a:prstGeom prst="rect">
            <a:avLst/>
          </a:prstGeom>
          <a:noFill/>
          <a:ln w="9525">
            <a:noFill/>
            <a:miter lim="800000"/>
            <a:headEnd/>
            <a:tailEnd/>
          </a:ln>
        </p:spPr>
      </p:pic>
      <p:sp>
        <p:nvSpPr>
          <p:cNvPr id="1080" name="Rectangle 80"/>
          <p:cNvSpPr>
            <a:spLocks noChangeArrowheads="1"/>
          </p:cNvSpPr>
          <p:nvPr/>
        </p:nvSpPr>
        <p:spPr bwMode="auto">
          <a:xfrm>
            <a:off x="1600200" y="18821400"/>
            <a:ext cx="1600200" cy="523875"/>
          </a:xfrm>
          <a:prstGeom prst="rect">
            <a:avLst/>
          </a:prstGeom>
          <a:noFill/>
          <a:ln w="9525">
            <a:noFill/>
            <a:miter lim="800000"/>
            <a:headEnd/>
            <a:tailEnd/>
          </a:ln>
        </p:spPr>
        <p:txBody>
          <a:bodyPr>
            <a:spAutoFit/>
          </a:bodyPr>
          <a:lstStyle/>
          <a:p>
            <a:pPr eaLnBrk="0" hangingPunct="0"/>
            <a:r>
              <a:rPr lang="en-US" sz="2800">
                <a:solidFill>
                  <a:srgbClr val="800000"/>
                </a:solidFill>
                <a:latin typeface="Calibri" pitchFamily="34" charset="0"/>
              </a:rPr>
              <a:t>Arrows</a:t>
            </a:r>
            <a:endParaRPr lang="en-US" sz="2800"/>
          </a:p>
        </p:txBody>
      </p:sp>
      <p:sp>
        <p:nvSpPr>
          <p:cNvPr id="1081" name="TextBox 82"/>
          <p:cNvSpPr txBox="1">
            <a:spLocks noChangeArrowheads="1"/>
          </p:cNvSpPr>
          <p:nvPr/>
        </p:nvSpPr>
        <p:spPr bwMode="auto">
          <a:xfrm>
            <a:off x="28255913" y="17449800"/>
            <a:ext cx="1385887" cy="830263"/>
          </a:xfrm>
          <a:prstGeom prst="rect">
            <a:avLst/>
          </a:prstGeom>
          <a:noFill/>
          <a:ln w="9525">
            <a:noFill/>
            <a:miter lim="800000"/>
            <a:headEnd/>
            <a:tailEnd/>
          </a:ln>
        </p:spPr>
        <p:txBody>
          <a:bodyPr>
            <a:spAutoFit/>
          </a:bodyPr>
          <a:lstStyle/>
          <a:p>
            <a:pPr eaLnBrk="0" hangingPunct="0"/>
            <a:r>
              <a:rPr lang="en-US" sz="4800">
                <a:solidFill>
                  <a:srgbClr val="A00000"/>
                </a:solidFill>
              </a:rPr>
              <a:t>Test</a:t>
            </a:r>
          </a:p>
        </p:txBody>
      </p:sp>
      <p:sp>
        <p:nvSpPr>
          <p:cNvPr id="1082" name="TextBox 83"/>
          <p:cNvSpPr txBox="1">
            <a:spLocks noChangeArrowheads="1"/>
          </p:cNvSpPr>
          <p:nvPr/>
        </p:nvSpPr>
        <p:spPr bwMode="auto">
          <a:xfrm>
            <a:off x="1600200" y="21894800"/>
            <a:ext cx="1454150" cy="523875"/>
          </a:xfrm>
          <a:prstGeom prst="rect">
            <a:avLst/>
          </a:prstGeom>
          <a:noFill/>
          <a:ln w="9525">
            <a:noFill/>
            <a:miter lim="800000"/>
            <a:headEnd/>
            <a:tailEnd/>
          </a:ln>
        </p:spPr>
        <p:txBody>
          <a:bodyPr wrap="none">
            <a:spAutoFit/>
          </a:bodyPr>
          <a:lstStyle/>
          <a:p>
            <a:pPr eaLnBrk="0" hangingPunct="0"/>
            <a:r>
              <a:rPr lang="en-US" sz="2800">
                <a:solidFill>
                  <a:srgbClr val="800000"/>
                </a:solidFill>
                <a:latin typeface="Calibri" pitchFamily="34" charset="0"/>
              </a:rPr>
              <a:t>Captions</a:t>
            </a:r>
            <a:endParaRPr lang="en-US" sz="2800"/>
          </a:p>
        </p:txBody>
      </p:sp>
      <p:sp>
        <p:nvSpPr>
          <p:cNvPr id="1083" name="Rectangle 84"/>
          <p:cNvSpPr>
            <a:spLocks noChangeArrowheads="1"/>
          </p:cNvSpPr>
          <p:nvPr/>
        </p:nvSpPr>
        <p:spPr bwMode="auto">
          <a:xfrm>
            <a:off x="8001000" y="18821400"/>
            <a:ext cx="4876800" cy="523875"/>
          </a:xfrm>
          <a:prstGeom prst="rect">
            <a:avLst/>
          </a:prstGeom>
          <a:noFill/>
          <a:ln w="9525">
            <a:noFill/>
            <a:miter lim="800000"/>
            <a:headEnd/>
            <a:tailEnd/>
          </a:ln>
        </p:spPr>
        <p:txBody>
          <a:bodyPr>
            <a:spAutoFit/>
          </a:bodyPr>
          <a:lstStyle/>
          <a:p>
            <a:pPr marL="457200" indent="-457200" algn="ctr">
              <a:spcBef>
                <a:spcPct val="20000"/>
              </a:spcBef>
            </a:pPr>
            <a:r>
              <a:rPr lang="en-US" sz="2800">
                <a:solidFill>
                  <a:srgbClr val="800000"/>
                </a:solidFill>
                <a:latin typeface="Calibri" pitchFamily="34" charset="0"/>
              </a:rPr>
              <a:t>Relative Scale &amp; Magnification</a:t>
            </a:r>
          </a:p>
        </p:txBody>
      </p:sp>
      <p:sp>
        <p:nvSpPr>
          <p:cNvPr id="1084" name="TextBox 86"/>
          <p:cNvSpPr txBox="1">
            <a:spLocks noChangeArrowheads="1"/>
          </p:cNvSpPr>
          <p:nvPr/>
        </p:nvSpPr>
        <p:spPr bwMode="auto">
          <a:xfrm>
            <a:off x="8001000" y="24968200"/>
            <a:ext cx="1700213" cy="523875"/>
          </a:xfrm>
          <a:prstGeom prst="rect">
            <a:avLst/>
          </a:prstGeom>
          <a:noFill/>
          <a:ln w="9525">
            <a:noFill/>
            <a:miter lim="800000"/>
            <a:headEnd/>
            <a:tailEnd/>
          </a:ln>
        </p:spPr>
        <p:txBody>
          <a:bodyPr wrap="none">
            <a:spAutoFit/>
          </a:bodyPr>
          <a:lstStyle/>
          <a:p>
            <a:pPr eaLnBrk="0" hangingPunct="0"/>
            <a:r>
              <a:rPr lang="en-US" sz="2800">
                <a:solidFill>
                  <a:srgbClr val="800000"/>
                </a:solidFill>
                <a:latin typeface="Calibri" pitchFamily="34" charset="0"/>
              </a:rPr>
              <a:t>Color Keys</a:t>
            </a:r>
            <a:endParaRPr lang="en-US" sz="2800"/>
          </a:p>
        </p:txBody>
      </p:sp>
      <p:sp>
        <p:nvSpPr>
          <p:cNvPr id="1085" name="TextBox 87"/>
          <p:cNvSpPr txBox="1">
            <a:spLocks noChangeArrowheads="1"/>
          </p:cNvSpPr>
          <p:nvPr/>
        </p:nvSpPr>
        <p:spPr bwMode="auto">
          <a:xfrm>
            <a:off x="1600200" y="24968200"/>
            <a:ext cx="1395413" cy="523875"/>
          </a:xfrm>
          <a:prstGeom prst="rect">
            <a:avLst/>
          </a:prstGeom>
          <a:noFill/>
          <a:ln w="9525">
            <a:noFill/>
            <a:miter lim="800000"/>
            <a:headEnd/>
            <a:tailEnd/>
          </a:ln>
        </p:spPr>
        <p:txBody>
          <a:bodyPr wrap="none">
            <a:spAutoFit/>
          </a:bodyPr>
          <a:lstStyle/>
          <a:p>
            <a:pPr eaLnBrk="0" hangingPunct="0"/>
            <a:r>
              <a:rPr lang="en-US" sz="2800">
                <a:solidFill>
                  <a:srgbClr val="800000"/>
                </a:solidFill>
                <a:latin typeface="Calibri" pitchFamily="34" charset="0"/>
              </a:rPr>
              <a:t>Symbols</a:t>
            </a:r>
            <a:endParaRPr lang="en-US" sz="2800"/>
          </a:p>
        </p:txBody>
      </p:sp>
      <p:sp>
        <p:nvSpPr>
          <p:cNvPr id="1086" name="TextBox 88"/>
          <p:cNvSpPr txBox="1">
            <a:spLocks noChangeArrowheads="1"/>
          </p:cNvSpPr>
          <p:nvPr/>
        </p:nvSpPr>
        <p:spPr bwMode="auto">
          <a:xfrm>
            <a:off x="8001000" y="28041600"/>
            <a:ext cx="2179638" cy="523875"/>
          </a:xfrm>
          <a:prstGeom prst="rect">
            <a:avLst/>
          </a:prstGeom>
          <a:noFill/>
          <a:ln w="9525">
            <a:noFill/>
            <a:miter lim="800000"/>
            <a:headEnd/>
            <a:tailEnd/>
          </a:ln>
        </p:spPr>
        <p:txBody>
          <a:bodyPr wrap="none">
            <a:spAutoFit/>
          </a:bodyPr>
          <a:lstStyle/>
          <a:p>
            <a:pPr eaLnBrk="0" hangingPunct="0"/>
            <a:r>
              <a:rPr lang="en-US" sz="2800">
                <a:solidFill>
                  <a:srgbClr val="800000"/>
                </a:solidFill>
                <a:latin typeface="Calibri" pitchFamily="34" charset="0"/>
              </a:rPr>
              <a:t>Enlargements</a:t>
            </a:r>
            <a:endParaRPr lang="en-US" sz="2800"/>
          </a:p>
        </p:txBody>
      </p:sp>
      <p:sp>
        <p:nvSpPr>
          <p:cNvPr id="1087" name="TextBox 89"/>
          <p:cNvSpPr txBox="1">
            <a:spLocks noChangeArrowheads="1"/>
          </p:cNvSpPr>
          <p:nvPr/>
        </p:nvSpPr>
        <p:spPr bwMode="auto">
          <a:xfrm>
            <a:off x="1600200" y="28041600"/>
            <a:ext cx="1098550" cy="523875"/>
          </a:xfrm>
          <a:prstGeom prst="rect">
            <a:avLst/>
          </a:prstGeom>
          <a:noFill/>
          <a:ln w="9525">
            <a:noFill/>
            <a:miter lim="800000"/>
            <a:headEnd/>
            <a:tailEnd/>
          </a:ln>
        </p:spPr>
        <p:txBody>
          <a:bodyPr wrap="none">
            <a:spAutoFit/>
          </a:bodyPr>
          <a:lstStyle/>
          <a:p>
            <a:pPr eaLnBrk="0" hangingPunct="0"/>
            <a:r>
              <a:rPr lang="en-US" sz="2800">
                <a:solidFill>
                  <a:srgbClr val="800000"/>
                </a:solidFill>
                <a:latin typeface="Calibri" pitchFamily="34" charset="0"/>
              </a:rPr>
              <a:t>Labels</a:t>
            </a:r>
            <a:endParaRPr lang="en-US" sz="2800"/>
          </a:p>
        </p:txBody>
      </p:sp>
      <p:graphicFrame>
        <p:nvGraphicFramePr>
          <p:cNvPr id="92" name="Content Placeholder 4"/>
          <p:cNvGraphicFramePr>
            <a:graphicFrameLocks noGrp="1"/>
          </p:cNvGraphicFramePr>
          <p:nvPr/>
        </p:nvGraphicFramePr>
        <p:xfrm>
          <a:off x="30708600" y="13563600"/>
          <a:ext cx="7042150" cy="2779394"/>
        </p:xfrm>
        <a:graphic>
          <a:graphicData uri="http://schemas.openxmlformats.org/drawingml/2006/table">
            <a:tbl>
              <a:tblPr/>
              <a:tblGrid>
                <a:gridCol w="1860550"/>
                <a:gridCol w="2243138"/>
                <a:gridCol w="2938462"/>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rPr>
                        <a:t>Condition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charset="-128"/>
                        </a:rPr>
                        <a:t>Curriculum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ＭＳ Ｐゴシック" charset="-128"/>
                        </a:rPr>
                        <a:t>Professional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Cognitive Science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Modified curriculum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ＭＳ Ｐゴシック" charset="-128"/>
                        </a:rPr>
                        <a:t>PD on modifications / cogsci principles </a:t>
                      </a:r>
                      <a:r>
                        <a:rPr kumimoji="0" lang="en-US" sz="1400" b="0" i="0" u="none" strike="noStrike" cap="none" normalizeH="0" baseline="0" smtClean="0">
                          <a:ln>
                            <a:noFill/>
                          </a:ln>
                          <a:solidFill>
                            <a:srgbClr val="000000"/>
                          </a:solidFill>
                          <a:effectLst/>
                          <a:latin typeface="Arial" charset="0"/>
                          <a:ea typeface="ＭＳ Ｐゴシック" charset="-128"/>
                        </a:rPr>
                        <a:t>(some content)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Content PD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Existing curriculum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Matched # hours of PD focused on underlying science content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Control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Existing curriculum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charset="-128"/>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111" name="TextBox 93"/>
          <p:cNvSpPr txBox="1">
            <a:spLocks noChangeArrowheads="1"/>
          </p:cNvSpPr>
          <p:nvPr/>
        </p:nvSpPr>
        <p:spPr bwMode="auto">
          <a:xfrm>
            <a:off x="30099000" y="12611100"/>
            <a:ext cx="2916238" cy="461963"/>
          </a:xfrm>
          <a:prstGeom prst="rect">
            <a:avLst/>
          </a:prstGeom>
          <a:noFill/>
          <a:ln w="9525">
            <a:noFill/>
            <a:miter lim="800000"/>
            <a:headEnd/>
            <a:tailEnd/>
          </a:ln>
        </p:spPr>
        <p:txBody>
          <a:bodyPr wrap="none">
            <a:spAutoFit/>
          </a:bodyPr>
          <a:lstStyle/>
          <a:p>
            <a:pPr eaLnBrk="0" hangingPunct="0"/>
            <a:r>
              <a:rPr lang="en-US" dirty="0"/>
              <a:t>Pilot Field Test Data</a:t>
            </a:r>
          </a:p>
        </p:txBody>
      </p:sp>
      <p:pic>
        <p:nvPicPr>
          <p:cNvPr id="1112" name="Picture 2"/>
          <p:cNvPicPr>
            <a:picLocks noChangeAspect="1" noChangeArrowheads="1"/>
          </p:cNvPicPr>
          <p:nvPr/>
        </p:nvPicPr>
        <p:blipFill>
          <a:blip r:embed="rId12"/>
          <a:srcRect/>
          <a:stretch>
            <a:fillRect/>
          </a:stretch>
        </p:blipFill>
        <p:spPr bwMode="auto">
          <a:xfrm>
            <a:off x="10515600" y="28498800"/>
            <a:ext cx="2120900" cy="3200400"/>
          </a:xfrm>
          <a:prstGeom prst="rect">
            <a:avLst/>
          </a:prstGeom>
          <a:noFill/>
          <a:ln w="9525">
            <a:noFill/>
            <a:miter lim="800000"/>
            <a:headEnd/>
            <a:tailEnd/>
          </a:ln>
        </p:spPr>
      </p:pic>
      <p:pic>
        <p:nvPicPr>
          <p:cNvPr id="1113" name="Picture 2"/>
          <p:cNvPicPr>
            <a:picLocks noChangeAspect="1" noChangeArrowheads="1"/>
          </p:cNvPicPr>
          <p:nvPr/>
        </p:nvPicPr>
        <p:blipFill>
          <a:blip r:embed="rId13"/>
          <a:srcRect/>
          <a:stretch>
            <a:fillRect/>
          </a:stretch>
        </p:blipFill>
        <p:spPr bwMode="auto">
          <a:xfrm>
            <a:off x="2514600" y="18867438"/>
            <a:ext cx="3205163" cy="2773362"/>
          </a:xfrm>
          <a:prstGeom prst="rect">
            <a:avLst/>
          </a:prstGeom>
          <a:noFill/>
          <a:ln w="9525">
            <a:noFill/>
            <a:miter lim="800000"/>
            <a:headEnd/>
            <a:tailEnd/>
          </a:ln>
        </p:spPr>
      </p:pic>
      <p:pic>
        <p:nvPicPr>
          <p:cNvPr id="1114" name="Picture 2"/>
          <p:cNvPicPr>
            <a:picLocks noChangeAspect="1" noChangeArrowheads="1"/>
          </p:cNvPicPr>
          <p:nvPr/>
        </p:nvPicPr>
        <p:blipFill>
          <a:blip r:embed="rId13"/>
          <a:srcRect/>
          <a:stretch>
            <a:fillRect/>
          </a:stretch>
        </p:blipFill>
        <p:spPr bwMode="auto">
          <a:xfrm>
            <a:off x="8077200" y="19507200"/>
            <a:ext cx="2524125" cy="2182813"/>
          </a:xfrm>
          <a:prstGeom prst="rect">
            <a:avLst/>
          </a:prstGeom>
          <a:noFill/>
          <a:ln w="9525">
            <a:noFill/>
            <a:miter lim="800000"/>
            <a:headEnd/>
            <a:tailEnd/>
          </a:ln>
        </p:spPr>
      </p:pic>
      <p:pic>
        <p:nvPicPr>
          <p:cNvPr id="1115" name="Content Placeholder 3" descr="a man carrying a box for p6f3.jpg"/>
          <p:cNvPicPr>
            <a:picLocks noChangeAspect="1"/>
          </p:cNvPicPr>
          <p:nvPr/>
        </p:nvPicPr>
        <p:blipFill>
          <a:blip r:embed="rId14"/>
          <a:srcRect/>
          <a:stretch>
            <a:fillRect/>
          </a:stretch>
        </p:blipFill>
        <p:spPr bwMode="auto">
          <a:xfrm>
            <a:off x="11353800" y="19659600"/>
            <a:ext cx="2209800" cy="1944688"/>
          </a:xfrm>
          <a:prstGeom prst="rect">
            <a:avLst/>
          </a:prstGeom>
          <a:noFill/>
          <a:ln w="9525">
            <a:noFill/>
            <a:miter lim="800000"/>
            <a:headEnd/>
            <a:tailEnd/>
          </a:ln>
        </p:spPr>
      </p:pic>
      <p:pic>
        <p:nvPicPr>
          <p:cNvPr id="1116" name="Content Placeholder 6" descr="Holt_Unit 5_Intro to Matter_6c.jpg"/>
          <p:cNvPicPr>
            <a:picLocks noChangeAspect="1"/>
          </p:cNvPicPr>
          <p:nvPr/>
        </p:nvPicPr>
        <p:blipFill>
          <a:blip r:embed="rId15"/>
          <a:srcRect/>
          <a:stretch>
            <a:fillRect/>
          </a:stretch>
        </p:blipFill>
        <p:spPr bwMode="auto">
          <a:xfrm>
            <a:off x="2819400" y="21564600"/>
            <a:ext cx="3252788" cy="3490913"/>
          </a:xfrm>
          <a:prstGeom prst="rect">
            <a:avLst/>
          </a:prstGeom>
          <a:noFill/>
          <a:ln w="9525">
            <a:noFill/>
            <a:miter lim="800000"/>
            <a:headEnd/>
            <a:tailEnd/>
          </a:ln>
        </p:spPr>
      </p:pic>
      <p:pic>
        <p:nvPicPr>
          <p:cNvPr id="1117" name="Picture 4"/>
          <p:cNvPicPr>
            <a:picLocks noChangeAspect="1" noChangeArrowheads="1"/>
          </p:cNvPicPr>
          <p:nvPr/>
        </p:nvPicPr>
        <p:blipFill>
          <a:blip r:embed="rId16"/>
          <a:srcRect/>
          <a:stretch>
            <a:fillRect/>
          </a:stretch>
        </p:blipFill>
        <p:spPr bwMode="auto">
          <a:xfrm>
            <a:off x="10744200" y="22631400"/>
            <a:ext cx="2341563" cy="2286000"/>
          </a:xfrm>
          <a:prstGeom prst="rect">
            <a:avLst/>
          </a:prstGeom>
          <a:noFill/>
          <a:ln w="9525">
            <a:noFill/>
            <a:miter lim="800000"/>
            <a:headEnd/>
            <a:tailEnd/>
          </a:ln>
        </p:spPr>
      </p:pic>
      <p:sp>
        <p:nvSpPr>
          <p:cNvPr id="1118" name="TextBox 101"/>
          <p:cNvSpPr txBox="1">
            <a:spLocks noChangeArrowheads="1"/>
          </p:cNvSpPr>
          <p:nvPr/>
        </p:nvSpPr>
        <p:spPr bwMode="auto">
          <a:xfrm>
            <a:off x="8001000" y="21894800"/>
            <a:ext cx="2581275" cy="523875"/>
          </a:xfrm>
          <a:prstGeom prst="rect">
            <a:avLst/>
          </a:prstGeom>
          <a:noFill/>
          <a:ln w="9525">
            <a:noFill/>
            <a:miter lim="800000"/>
            <a:headEnd/>
            <a:tailEnd/>
          </a:ln>
        </p:spPr>
        <p:txBody>
          <a:bodyPr wrap="none">
            <a:spAutoFit/>
          </a:bodyPr>
          <a:lstStyle/>
          <a:p>
            <a:pPr eaLnBrk="0" hangingPunct="0"/>
            <a:r>
              <a:rPr lang="en-US" sz="2800">
                <a:solidFill>
                  <a:srgbClr val="800000"/>
                </a:solidFill>
                <a:latin typeface="Calibri" pitchFamily="34" charset="0"/>
              </a:rPr>
              <a:t>Diagram vs. Real</a:t>
            </a:r>
            <a:endParaRPr lang="en-US" sz="2800"/>
          </a:p>
        </p:txBody>
      </p:sp>
      <p:pic>
        <p:nvPicPr>
          <p:cNvPr id="1119" name="Content Placeholder 3" descr="Holt_Unit 5_Intro to Matter_20ab.jpg"/>
          <p:cNvPicPr>
            <a:picLocks noChangeAspect="1"/>
          </p:cNvPicPr>
          <p:nvPr/>
        </p:nvPicPr>
        <p:blipFill>
          <a:blip r:embed="rId17"/>
          <a:srcRect/>
          <a:stretch>
            <a:fillRect/>
          </a:stretch>
        </p:blipFill>
        <p:spPr bwMode="auto">
          <a:xfrm>
            <a:off x="2590800" y="28879800"/>
            <a:ext cx="4303713" cy="2286000"/>
          </a:xfrm>
          <a:prstGeom prst="rect">
            <a:avLst/>
          </a:prstGeom>
          <a:noFill/>
          <a:ln w="9525">
            <a:noFill/>
            <a:miter lim="800000"/>
            <a:headEnd/>
            <a:tailEnd/>
          </a:ln>
        </p:spPr>
      </p:pic>
      <p:pic>
        <p:nvPicPr>
          <p:cNvPr id="1120" name="Picture 2" descr="p12fig1 (2).jpg"/>
          <p:cNvPicPr>
            <a:picLocks noChangeAspect="1"/>
          </p:cNvPicPr>
          <p:nvPr/>
        </p:nvPicPr>
        <p:blipFill>
          <a:blip r:embed="rId10"/>
          <a:srcRect/>
          <a:stretch>
            <a:fillRect/>
          </a:stretch>
        </p:blipFill>
        <p:spPr bwMode="auto">
          <a:xfrm>
            <a:off x="10058400" y="25374600"/>
            <a:ext cx="3429000" cy="2578100"/>
          </a:xfrm>
          <a:prstGeom prst="rect">
            <a:avLst/>
          </a:prstGeom>
          <a:noFill/>
          <a:ln w="9525">
            <a:noFill/>
            <a:miter lim="800000"/>
            <a:headEnd/>
            <a:tailEnd/>
          </a:ln>
        </p:spPr>
      </p:pic>
      <p:sp>
        <p:nvSpPr>
          <p:cNvPr id="1121" name="AutoShape 18"/>
          <p:cNvSpPr>
            <a:spLocks noChangeArrowheads="1"/>
          </p:cNvSpPr>
          <p:nvPr/>
        </p:nvSpPr>
        <p:spPr bwMode="auto">
          <a:xfrm>
            <a:off x="10134600" y="5562600"/>
            <a:ext cx="7010400" cy="3733800"/>
          </a:xfrm>
          <a:prstGeom prst="roundRect">
            <a:avLst>
              <a:gd name="adj" fmla="val 16667"/>
            </a:avLst>
          </a:prstGeom>
          <a:noFill/>
          <a:ln w="76200">
            <a:solidFill>
              <a:schemeClr val="tx1"/>
            </a:solidFill>
            <a:round/>
            <a:headEnd/>
            <a:tailEnd/>
          </a:ln>
        </p:spPr>
        <p:txBody>
          <a:bodyPr wrap="none" anchor="ctr"/>
          <a:lstStyle/>
          <a:p>
            <a:pPr eaLnBrk="0" hangingPunct="0"/>
            <a:endParaRPr lang="en-US"/>
          </a:p>
        </p:txBody>
      </p:sp>
      <p:sp>
        <p:nvSpPr>
          <p:cNvPr id="1122" name="Rectangle 5"/>
          <p:cNvSpPr>
            <a:spLocks noChangeArrowheads="1"/>
          </p:cNvSpPr>
          <p:nvPr/>
        </p:nvSpPr>
        <p:spPr bwMode="auto">
          <a:xfrm>
            <a:off x="10439400" y="6781800"/>
            <a:ext cx="3317875" cy="1200150"/>
          </a:xfrm>
          <a:prstGeom prst="rect">
            <a:avLst/>
          </a:prstGeom>
          <a:noFill/>
          <a:ln w="9525">
            <a:noFill/>
            <a:miter lim="800000"/>
            <a:headEnd/>
            <a:tailEnd/>
          </a:ln>
        </p:spPr>
        <p:txBody>
          <a:bodyPr wrap="none">
            <a:spAutoFit/>
          </a:bodyPr>
          <a:lstStyle/>
          <a:p>
            <a:pPr algn="ctr" eaLnBrk="0" hangingPunct="0"/>
            <a:r>
              <a:rPr lang="en-US" sz="3600">
                <a:solidFill>
                  <a:srgbClr val="818000"/>
                </a:solidFill>
                <a:latin typeface="Calibri" pitchFamily="34" charset="0"/>
              </a:rPr>
              <a:t>Christian Schunn</a:t>
            </a:r>
          </a:p>
          <a:p>
            <a:pPr algn="ctr" eaLnBrk="0" hangingPunct="0"/>
            <a:r>
              <a:rPr lang="en-US" sz="3600">
                <a:solidFill>
                  <a:srgbClr val="818000"/>
                </a:solidFill>
                <a:latin typeface="Calibri" pitchFamily="34" charset="0"/>
              </a:rPr>
              <a:t>Timothy Nokes</a:t>
            </a:r>
          </a:p>
        </p:txBody>
      </p:sp>
      <p:pic>
        <p:nvPicPr>
          <p:cNvPr id="1123" name="Picture 17"/>
          <p:cNvPicPr>
            <a:picLocks noChangeAspect="1" noChangeArrowheads="1"/>
          </p:cNvPicPr>
          <p:nvPr/>
        </p:nvPicPr>
        <p:blipFill>
          <a:blip r:embed="rId18"/>
          <a:srcRect/>
          <a:stretch>
            <a:fillRect/>
          </a:stretch>
        </p:blipFill>
        <p:spPr bwMode="auto">
          <a:xfrm>
            <a:off x="14325600" y="6311900"/>
            <a:ext cx="2540000" cy="2235200"/>
          </a:xfrm>
          <a:prstGeom prst="rect">
            <a:avLst/>
          </a:prstGeom>
          <a:noFill/>
          <a:ln w="9525">
            <a:noFill/>
            <a:miter lim="800000"/>
            <a:headEnd/>
            <a:tailEnd/>
          </a:ln>
        </p:spPr>
      </p:pic>
      <p:grpSp>
        <p:nvGrpSpPr>
          <p:cNvPr id="1124" name="Group 72"/>
          <p:cNvGrpSpPr>
            <a:grpSpLocks/>
          </p:cNvGrpSpPr>
          <p:nvPr/>
        </p:nvGrpSpPr>
        <p:grpSpPr bwMode="auto">
          <a:xfrm>
            <a:off x="17678400" y="5562600"/>
            <a:ext cx="7010400" cy="3733800"/>
            <a:chOff x="26496" y="3120"/>
            <a:chExt cx="4416" cy="2352"/>
          </a:xfrm>
        </p:grpSpPr>
        <p:grpSp>
          <p:nvGrpSpPr>
            <p:cNvPr id="1132" name="Group 22"/>
            <p:cNvGrpSpPr>
              <a:grpSpLocks/>
            </p:cNvGrpSpPr>
            <p:nvPr/>
          </p:nvGrpSpPr>
          <p:grpSpPr bwMode="auto">
            <a:xfrm>
              <a:off x="26832" y="3648"/>
              <a:ext cx="3984" cy="830"/>
              <a:chOff x="17952" y="3906"/>
              <a:chExt cx="3984" cy="830"/>
            </a:xfrm>
          </p:grpSpPr>
          <p:sp>
            <p:nvSpPr>
              <p:cNvPr id="1135" name="Rectangle 7"/>
              <p:cNvSpPr>
                <a:spLocks noChangeArrowheads="1"/>
              </p:cNvSpPr>
              <p:nvPr/>
            </p:nvSpPr>
            <p:spPr bwMode="auto">
              <a:xfrm>
                <a:off x="18892" y="3906"/>
                <a:ext cx="2103" cy="404"/>
              </a:xfrm>
              <a:prstGeom prst="rect">
                <a:avLst/>
              </a:prstGeom>
              <a:noFill/>
              <a:ln w="9525">
                <a:noFill/>
                <a:miter lim="800000"/>
                <a:headEnd/>
                <a:tailEnd/>
              </a:ln>
            </p:spPr>
            <p:txBody>
              <a:bodyPr wrap="none">
                <a:spAutoFit/>
              </a:bodyPr>
              <a:lstStyle/>
              <a:p>
                <a:pPr algn="ctr" eaLnBrk="0" hangingPunct="0"/>
                <a:r>
                  <a:rPr lang="en-US" sz="3600">
                    <a:solidFill>
                      <a:srgbClr val="818000"/>
                    </a:solidFill>
                    <a:latin typeface="Calibri" pitchFamily="34" charset="0"/>
                  </a:rPr>
                  <a:t>Christine Massey</a:t>
                </a:r>
              </a:p>
            </p:txBody>
          </p:sp>
          <p:pic>
            <p:nvPicPr>
              <p:cNvPr id="1136" name="Picture 13"/>
              <p:cNvPicPr>
                <a:picLocks noChangeAspect="1" noChangeArrowheads="1"/>
              </p:cNvPicPr>
              <p:nvPr/>
            </p:nvPicPr>
            <p:blipFill>
              <a:blip r:embed="rId19"/>
              <a:srcRect/>
              <a:stretch>
                <a:fillRect/>
              </a:stretch>
            </p:blipFill>
            <p:spPr bwMode="auto">
              <a:xfrm>
                <a:off x="17952" y="4416"/>
                <a:ext cx="3984" cy="320"/>
              </a:xfrm>
              <a:prstGeom prst="rect">
                <a:avLst/>
              </a:prstGeom>
              <a:noFill/>
              <a:ln w="9525">
                <a:noFill/>
                <a:miter lim="800000"/>
                <a:headEnd/>
                <a:tailEnd/>
              </a:ln>
            </p:spPr>
          </p:pic>
        </p:grpSp>
        <p:sp>
          <p:nvSpPr>
            <p:cNvPr id="1133" name="AutoShape 20"/>
            <p:cNvSpPr>
              <a:spLocks noChangeArrowheads="1"/>
            </p:cNvSpPr>
            <p:nvPr/>
          </p:nvSpPr>
          <p:spPr bwMode="auto">
            <a:xfrm>
              <a:off x="26496" y="3120"/>
              <a:ext cx="4416" cy="2352"/>
            </a:xfrm>
            <a:prstGeom prst="roundRect">
              <a:avLst>
                <a:gd name="adj" fmla="val 16667"/>
              </a:avLst>
            </a:prstGeom>
            <a:noFill/>
            <a:ln w="76200">
              <a:solidFill>
                <a:schemeClr val="tx1"/>
              </a:solidFill>
              <a:round/>
              <a:headEnd/>
              <a:tailEnd/>
            </a:ln>
          </p:spPr>
          <p:txBody>
            <a:bodyPr wrap="none" anchor="ctr"/>
            <a:lstStyle/>
            <a:p>
              <a:pPr eaLnBrk="0" hangingPunct="0"/>
              <a:endParaRPr lang="en-US"/>
            </a:p>
          </p:txBody>
        </p:sp>
        <p:sp>
          <p:nvSpPr>
            <p:cNvPr id="1134" name="Rectangle 30"/>
            <p:cNvSpPr>
              <a:spLocks noChangeArrowheads="1"/>
            </p:cNvSpPr>
            <p:nvPr/>
          </p:nvSpPr>
          <p:spPr bwMode="auto">
            <a:xfrm>
              <a:off x="27107" y="4800"/>
              <a:ext cx="3195" cy="404"/>
            </a:xfrm>
            <a:prstGeom prst="rect">
              <a:avLst/>
            </a:prstGeom>
            <a:noFill/>
            <a:ln w="9525">
              <a:noFill/>
              <a:miter lim="800000"/>
              <a:headEnd/>
              <a:tailEnd/>
            </a:ln>
          </p:spPr>
          <p:txBody>
            <a:bodyPr wrap="none">
              <a:spAutoFit/>
            </a:bodyPr>
            <a:lstStyle/>
            <a:p>
              <a:pPr eaLnBrk="0" hangingPunct="0"/>
              <a:r>
                <a:rPr lang="en-US" sz="3600">
                  <a:solidFill>
                    <a:srgbClr val="3F6389"/>
                  </a:solidFill>
                  <a:latin typeface="Calibri" pitchFamily="34" charset="0"/>
                </a:rPr>
                <a:t>University of Pennsylvania</a:t>
              </a:r>
            </a:p>
          </p:txBody>
        </p:sp>
      </p:grpSp>
      <p:pic>
        <p:nvPicPr>
          <p:cNvPr id="1125" name="Picture 7" descr="State of Water Image modified pg 45 copy.jpg"/>
          <p:cNvPicPr>
            <a:picLocks noChangeAspect="1"/>
          </p:cNvPicPr>
          <p:nvPr/>
        </p:nvPicPr>
        <p:blipFill>
          <a:blip r:embed="rId20"/>
          <a:srcRect/>
          <a:stretch>
            <a:fillRect/>
          </a:stretch>
        </p:blipFill>
        <p:spPr bwMode="auto">
          <a:xfrm>
            <a:off x="2209800" y="25374600"/>
            <a:ext cx="5068888" cy="2324100"/>
          </a:xfrm>
          <a:prstGeom prst="rect">
            <a:avLst/>
          </a:prstGeom>
          <a:noFill/>
          <a:ln w="9525">
            <a:noFill/>
            <a:miter lim="800000"/>
            <a:headEnd/>
            <a:tailEnd/>
          </a:ln>
        </p:spPr>
      </p:pic>
      <p:graphicFrame>
        <p:nvGraphicFramePr>
          <p:cNvPr id="1028" name="Object 2"/>
          <p:cNvGraphicFramePr>
            <a:graphicFrameLocks noChangeAspect="1"/>
          </p:cNvGraphicFramePr>
          <p:nvPr/>
        </p:nvGraphicFramePr>
        <p:xfrm>
          <a:off x="28879800" y="18821400"/>
          <a:ext cx="4953000" cy="5537200"/>
        </p:xfrm>
        <a:graphic>
          <a:graphicData uri="http://schemas.openxmlformats.org/presentationml/2006/ole">
            <mc:AlternateContent xmlns:mc="http://schemas.openxmlformats.org/markup-compatibility/2006">
              <mc:Choice xmlns:v="urn:schemas-microsoft-com:vml" Requires="v">
                <p:oleObj spid="_x0000_s1033" name="Document" r:id="rId3" imgW="16461498" imgH="18404869" progId="Word.Document.12">
                  <p:link updateAutomatic="1"/>
                </p:oleObj>
              </mc:Choice>
              <mc:Fallback>
                <p:oleObj name="Document" r:id="rId3" imgW="16461498" imgH="18404869" progId="Word.Document.12">
                  <p:link updateAutomatic="1"/>
                  <p:pic>
                    <p:nvPicPr>
                      <p:cNvPr id="0" name="Object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879800" y="18821400"/>
                        <a:ext cx="4953000" cy="553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9" name="Object 4"/>
          <p:cNvGraphicFramePr>
            <a:graphicFrameLocks noChangeAspect="1"/>
          </p:cNvGraphicFramePr>
          <p:nvPr/>
        </p:nvGraphicFramePr>
        <p:xfrm>
          <a:off x="28273375" y="25514300"/>
          <a:ext cx="5100638" cy="5041900"/>
        </p:xfrm>
        <a:graphic>
          <a:graphicData uri="http://schemas.openxmlformats.org/presentationml/2006/ole">
            <mc:AlternateContent xmlns:mc="http://schemas.openxmlformats.org/markup-compatibility/2006">
              <mc:Choice xmlns:v="urn:schemas-microsoft-com:vml" Requires="v">
                <p:oleObj spid="_x0000_s1034" name="Document" r:id="rId3" imgW="16461498" imgH="16270971" progId="Word.Document.12">
                  <p:link updateAutomatic="1"/>
                </p:oleObj>
              </mc:Choice>
              <mc:Fallback>
                <p:oleObj name="Document" r:id="rId3" imgW="16461498" imgH="16270971" progId="Word.Document.12">
                  <p:link updateAutomatic="1"/>
                  <p:pic>
                    <p:nvPicPr>
                      <p:cNvPr id="0"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273375" y="25514300"/>
                        <a:ext cx="5100638" cy="50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3" name="Table 122"/>
          <p:cNvGraphicFramePr>
            <a:graphicFrameLocks noGrp="1"/>
          </p:cNvGraphicFramePr>
          <p:nvPr/>
        </p:nvGraphicFramePr>
        <p:xfrm>
          <a:off x="28117800" y="18288000"/>
          <a:ext cx="10363200" cy="12649200"/>
        </p:xfrm>
        <a:graphic>
          <a:graphicData uri="http://schemas.openxmlformats.org/drawingml/2006/table">
            <a:tbl>
              <a:tblPr firstRow="1" bandRow="1">
                <a:effectLst>
                  <a:outerShdw blurRad="50800" dist="38100" dir="2700000" algn="tl" rotWithShape="0">
                    <a:srgbClr val="000000">
                      <a:alpha val="43000"/>
                    </a:srgbClr>
                  </a:outerShdw>
                </a:effectLst>
                <a:tableStyleId>{1FECB4D8-DB02-4DC6-A0A2-4F2EBAE1DC90}</a:tableStyleId>
              </a:tblPr>
              <a:tblGrid>
                <a:gridCol w="5181600"/>
                <a:gridCol w="5181600"/>
              </a:tblGrid>
              <a:tr h="6324600">
                <a:tc>
                  <a:txBody>
                    <a:bodyPr/>
                    <a:lstStyle/>
                    <a:p>
                      <a:endParaRPr lang="en-US" dirty="0"/>
                    </a:p>
                  </a:txBody>
                  <a:tcPr>
                    <a:lnL w="12700" cap="flat" cmpd="sng" algn="ctr">
                      <a:solidFill>
                        <a:srgbClr val="831410"/>
                      </a:solidFill>
                      <a:prstDash val="solid"/>
                      <a:round/>
                      <a:headEnd type="none" w="med" len="med"/>
                      <a:tailEnd type="none" w="med" len="med"/>
                    </a:lnL>
                    <a:lnR w="12700" cap="flat" cmpd="sng" algn="ctr">
                      <a:solidFill>
                        <a:srgbClr val="831410"/>
                      </a:solidFill>
                      <a:prstDash val="solid"/>
                      <a:round/>
                      <a:headEnd type="none" w="med" len="med"/>
                      <a:tailEnd type="none" w="med" len="med"/>
                    </a:lnR>
                    <a:lnT w="12700" cap="flat" cmpd="sng" algn="ctr">
                      <a:solidFill>
                        <a:srgbClr val="831410"/>
                      </a:solidFill>
                      <a:prstDash val="solid"/>
                      <a:round/>
                      <a:headEnd type="none" w="med" len="med"/>
                      <a:tailEnd type="none" w="med" len="med"/>
                    </a:lnT>
                    <a:lnB w="12700" cap="flat" cmpd="sng" algn="ctr">
                      <a:solidFill>
                        <a:srgbClr val="831410"/>
                      </a:solidFill>
                      <a:prstDash val="solid"/>
                      <a:round/>
                      <a:headEnd type="none" w="med" len="med"/>
                      <a:tailEnd type="none" w="med" len="med"/>
                    </a:lnB>
                    <a:noFill/>
                  </a:tcPr>
                </a:tc>
                <a:tc>
                  <a:txBody>
                    <a:bodyPr/>
                    <a:lstStyle/>
                    <a:p>
                      <a:endParaRPr lang="en-US" dirty="0"/>
                    </a:p>
                  </a:txBody>
                  <a:tcPr>
                    <a:lnL w="12700" cap="flat" cmpd="sng" algn="ctr">
                      <a:solidFill>
                        <a:srgbClr val="831410"/>
                      </a:solidFill>
                      <a:prstDash val="solid"/>
                      <a:round/>
                      <a:headEnd type="none" w="med" len="med"/>
                      <a:tailEnd type="none" w="med" len="med"/>
                    </a:lnL>
                    <a:lnR w="12700" cap="flat" cmpd="sng" algn="ctr">
                      <a:solidFill>
                        <a:srgbClr val="831410"/>
                      </a:solidFill>
                      <a:prstDash val="solid"/>
                      <a:round/>
                      <a:headEnd type="none" w="med" len="med"/>
                      <a:tailEnd type="none" w="med" len="med"/>
                    </a:lnR>
                    <a:lnT w="12700" cap="flat" cmpd="sng" algn="ctr">
                      <a:solidFill>
                        <a:srgbClr val="831410"/>
                      </a:solidFill>
                      <a:prstDash val="solid"/>
                      <a:round/>
                      <a:headEnd type="none" w="med" len="med"/>
                      <a:tailEnd type="none" w="med" len="med"/>
                    </a:lnT>
                    <a:lnB w="12700" cap="flat" cmpd="sng" algn="ctr">
                      <a:solidFill>
                        <a:srgbClr val="831410"/>
                      </a:solidFill>
                      <a:prstDash val="solid"/>
                      <a:round/>
                      <a:headEnd type="none" w="med" len="med"/>
                      <a:tailEnd type="none" w="med" len="med"/>
                    </a:lnB>
                    <a:noFill/>
                  </a:tcPr>
                </a:tc>
              </a:tr>
              <a:tr h="6324600">
                <a:tc>
                  <a:txBody>
                    <a:bodyPr/>
                    <a:lstStyle/>
                    <a:p>
                      <a:endParaRPr lang="en-US"/>
                    </a:p>
                  </a:txBody>
                  <a:tcPr>
                    <a:lnL w="12700" cap="flat" cmpd="sng" algn="ctr">
                      <a:solidFill>
                        <a:srgbClr val="831410"/>
                      </a:solidFill>
                      <a:prstDash val="solid"/>
                      <a:round/>
                      <a:headEnd type="none" w="med" len="med"/>
                      <a:tailEnd type="none" w="med" len="med"/>
                    </a:lnL>
                    <a:lnR w="12700" cap="flat" cmpd="sng" algn="ctr">
                      <a:solidFill>
                        <a:srgbClr val="831410"/>
                      </a:solidFill>
                      <a:prstDash val="solid"/>
                      <a:round/>
                      <a:headEnd type="none" w="med" len="med"/>
                      <a:tailEnd type="none" w="med" len="med"/>
                    </a:lnR>
                    <a:lnT w="12700" cap="flat" cmpd="sng" algn="ctr">
                      <a:solidFill>
                        <a:srgbClr val="831410"/>
                      </a:solidFill>
                      <a:prstDash val="solid"/>
                      <a:round/>
                      <a:headEnd type="none" w="med" len="med"/>
                      <a:tailEnd type="none" w="med" len="med"/>
                    </a:lnT>
                    <a:lnB w="12700" cap="flat" cmpd="sng" algn="ctr">
                      <a:solidFill>
                        <a:srgbClr val="831410"/>
                      </a:solidFill>
                      <a:prstDash val="solid"/>
                      <a:round/>
                      <a:headEnd type="none" w="med" len="med"/>
                      <a:tailEnd type="none" w="med" len="med"/>
                    </a:lnB>
                    <a:noFill/>
                  </a:tcPr>
                </a:tc>
                <a:tc>
                  <a:txBody>
                    <a:bodyPr/>
                    <a:lstStyle/>
                    <a:p>
                      <a:endParaRPr lang="en-US" dirty="0"/>
                    </a:p>
                  </a:txBody>
                  <a:tcPr>
                    <a:lnL w="12700" cap="flat" cmpd="sng" algn="ctr">
                      <a:solidFill>
                        <a:srgbClr val="831410"/>
                      </a:solidFill>
                      <a:prstDash val="solid"/>
                      <a:round/>
                      <a:headEnd type="none" w="med" len="med"/>
                      <a:tailEnd type="none" w="med" len="med"/>
                    </a:lnL>
                    <a:lnR w="12700" cap="flat" cmpd="sng" algn="ctr">
                      <a:solidFill>
                        <a:srgbClr val="831410"/>
                      </a:solidFill>
                      <a:prstDash val="solid"/>
                      <a:round/>
                      <a:headEnd type="none" w="med" len="med"/>
                      <a:tailEnd type="none" w="med" len="med"/>
                    </a:lnR>
                    <a:lnT w="12700" cap="flat" cmpd="sng" algn="ctr">
                      <a:solidFill>
                        <a:srgbClr val="831410"/>
                      </a:solidFill>
                      <a:prstDash val="solid"/>
                      <a:round/>
                      <a:headEnd type="none" w="med" len="med"/>
                      <a:tailEnd type="none" w="med" len="med"/>
                    </a:lnT>
                    <a:lnB w="12700" cap="flat" cmpd="sng" algn="ctr">
                      <a:solidFill>
                        <a:srgbClr val="831410"/>
                      </a:solidFill>
                      <a:prstDash val="solid"/>
                      <a:round/>
                      <a:headEnd type="none" w="med" len="med"/>
                      <a:tailEnd type="none" w="med" len="med"/>
                    </a:lnB>
                    <a:noFill/>
                  </a:tcPr>
                </a:tc>
              </a:tr>
            </a:tbl>
          </a:graphicData>
        </a:graphic>
      </p:graphicFrame>
      <p:sp>
        <p:nvSpPr>
          <p:cNvPr id="1127" name="TextBox 123"/>
          <p:cNvSpPr txBox="1">
            <a:spLocks noChangeArrowheads="1"/>
          </p:cNvSpPr>
          <p:nvPr/>
        </p:nvSpPr>
        <p:spPr bwMode="auto">
          <a:xfrm>
            <a:off x="29718000" y="18283238"/>
            <a:ext cx="1193800" cy="461962"/>
          </a:xfrm>
          <a:prstGeom prst="rect">
            <a:avLst/>
          </a:prstGeom>
          <a:noFill/>
          <a:ln w="9525">
            <a:noFill/>
            <a:miter lim="800000"/>
            <a:headEnd/>
            <a:tailEnd/>
          </a:ln>
        </p:spPr>
        <p:txBody>
          <a:bodyPr wrap="none">
            <a:spAutoFit/>
          </a:bodyPr>
          <a:lstStyle/>
          <a:p>
            <a:pPr eaLnBrk="0" hangingPunct="0"/>
            <a:r>
              <a:rPr lang="en-US">
                <a:solidFill>
                  <a:srgbClr val="A00000"/>
                </a:solidFill>
              </a:rPr>
              <a:t>Biology</a:t>
            </a:r>
          </a:p>
        </p:txBody>
      </p:sp>
      <p:sp>
        <p:nvSpPr>
          <p:cNvPr id="1128" name="TextBox 124"/>
          <p:cNvSpPr txBox="1">
            <a:spLocks noChangeArrowheads="1"/>
          </p:cNvSpPr>
          <p:nvPr/>
        </p:nvSpPr>
        <p:spPr bwMode="auto">
          <a:xfrm>
            <a:off x="34823400" y="18288000"/>
            <a:ext cx="1963738" cy="461963"/>
          </a:xfrm>
          <a:prstGeom prst="rect">
            <a:avLst/>
          </a:prstGeom>
          <a:noFill/>
          <a:ln w="9525">
            <a:noFill/>
            <a:miter lim="800000"/>
            <a:headEnd/>
            <a:tailEnd/>
          </a:ln>
        </p:spPr>
        <p:txBody>
          <a:bodyPr wrap="none">
            <a:spAutoFit/>
          </a:bodyPr>
          <a:lstStyle/>
          <a:p>
            <a:pPr eaLnBrk="0" hangingPunct="0"/>
            <a:r>
              <a:rPr lang="en-US">
                <a:solidFill>
                  <a:srgbClr val="A00000"/>
                </a:solidFill>
              </a:rPr>
              <a:t>Earth History</a:t>
            </a:r>
          </a:p>
        </p:txBody>
      </p:sp>
      <p:sp>
        <p:nvSpPr>
          <p:cNvPr id="1129" name="TextBox 125"/>
          <p:cNvSpPr txBox="1">
            <a:spLocks noChangeArrowheads="1"/>
          </p:cNvSpPr>
          <p:nvPr/>
        </p:nvSpPr>
        <p:spPr bwMode="auto">
          <a:xfrm rot="-5400000">
            <a:off x="27802682" y="21473318"/>
            <a:ext cx="1092200" cy="461963"/>
          </a:xfrm>
          <a:prstGeom prst="rect">
            <a:avLst/>
          </a:prstGeom>
          <a:noFill/>
          <a:ln w="9525">
            <a:noFill/>
            <a:miter lim="800000"/>
            <a:headEnd/>
            <a:tailEnd/>
          </a:ln>
        </p:spPr>
        <p:txBody>
          <a:bodyPr wrap="none">
            <a:spAutoFit/>
          </a:bodyPr>
          <a:lstStyle/>
          <a:p>
            <a:pPr eaLnBrk="0" hangingPunct="0"/>
            <a:r>
              <a:rPr lang="en-US">
                <a:solidFill>
                  <a:srgbClr val="A00000"/>
                </a:solidFill>
              </a:rPr>
              <a:t>Labels</a:t>
            </a:r>
          </a:p>
        </p:txBody>
      </p:sp>
      <p:sp>
        <p:nvSpPr>
          <p:cNvPr id="1130" name="TextBox 126"/>
          <p:cNvSpPr txBox="1">
            <a:spLocks noChangeArrowheads="1"/>
          </p:cNvSpPr>
          <p:nvPr/>
        </p:nvSpPr>
        <p:spPr bwMode="auto">
          <a:xfrm rot="-5400000">
            <a:off x="27459782" y="28051918"/>
            <a:ext cx="1930400" cy="461963"/>
          </a:xfrm>
          <a:prstGeom prst="rect">
            <a:avLst/>
          </a:prstGeom>
          <a:noFill/>
          <a:ln w="9525">
            <a:noFill/>
            <a:miter lim="800000"/>
            <a:headEnd/>
            <a:tailEnd/>
          </a:ln>
        </p:spPr>
        <p:txBody>
          <a:bodyPr wrap="none">
            <a:spAutoFit/>
          </a:bodyPr>
          <a:lstStyle/>
          <a:p>
            <a:pPr eaLnBrk="0" hangingPunct="0"/>
            <a:r>
              <a:rPr lang="en-US">
                <a:solidFill>
                  <a:srgbClr val="A00000"/>
                </a:solidFill>
              </a:rPr>
              <a:t>Enlargement</a:t>
            </a:r>
          </a:p>
        </p:txBody>
      </p:sp>
      <p:sp>
        <p:nvSpPr>
          <p:cNvPr id="1131" name="TextBox 73"/>
          <p:cNvSpPr txBox="1">
            <a:spLocks noChangeArrowheads="1"/>
          </p:cNvSpPr>
          <p:nvPr/>
        </p:nvSpPr>
        <p:spPr bwMode="auto">
          <a:xfrm>
            <a:off x="40386000" y="11887200"/>
            <a:ext cx="9448800" cy="14127163"/>
          </a:xfrm>
          <a:prstGeom prst="rect">
            <a:avLst/>
          </a:prstGeom>
          <a:noFill/>
          <a:ln w="9525">
            <a:noFill/>
            <a:miter lim="800000"/>
            <a:headEnd/>
            <a:tailEnd/>
          </a:ln>
        </p:spPr>
        <p:txBody>
          <a:bodyPr>
            <a:spAutoFit/>
          </a:bodyPr>
          <a:lstStyle/>
          <a:p>
            <a:pPr eaLnBrk="0" hangingPunct="0">
              <a:buFont typeface="Arial" pitchFamily="34" charset="0"/>
              <a:buChar char="•"/>
            </a:pPr>
            <a:r>
              <a:rPr lang="en-US" dirty="0"/>
              <a:t>Two pilot teachers delivered the intervention in 6 intact classrooms (</a:t>
            </a:r>
            <a:r>
              <a:rPr lang="en-US" i="1" dirty="0"/>
              <a:t>N </a:t>
            </a:r>
            <a:r>
              <a:rPr lang="en-US" dirty="0"/>
              <a:t>= 165).</a:t>
            </a:r>
          </a:p>
          <a:p>
            <a:pPr eaLnBrk="0" hangingPunct="0">
              <a:buFont typeface="Arial" pitchFamily="34" charset="0"/>
              <a:buChar char="•"/>
            </a:pPr>
            <a:endParaRPr lang="en-US" dirty="0"/>
          </a:p>
          <a:p>
            <a:pPr eaLnBrk="0" hangingPunct="0">
              <a:buFont typeface="Arial" pitchFamily="34" charset="0"/>
              <a:buChar char="•"/>
            </a:pPr>
            <a:r>
              <a:rPr lang="en-US" dirty="0"/>
              <a:t>Treatment students (</a:t>
            </a:r>
            <a:r>
              <a:rPr lang="en-US" i="1" dirty="0"/>
              <a:t>n </a:t>
            </a:r>
            <a:r>
              <a:rPr lang="en-US" dirty="0"/>
              <a:t>= 99) outscored control students (</a:t>
            </a:r>
            <a:r>
              <a:rPr lang="en-US" i="1" dirty="0"/>
              <a:t>n </a:t>
            </a:r>
            <a:r>
              <a:rPr lang="en-US" dirty="0"/>
              <a:t>= 66), </a:t>
            </a:r>
            <a:r>
              <a:rPr lang="en-US" i="1" dirty="0"/>
              <a:t>M</a:t>
            </a:r>
            <a:r>
              <a:rPr lang="en-US" i="1" baseline="-25000" dirty="0"/>
              <a:t>t</a:t>
            </a:r>
            <a:r>
              <a:rPr lang="en-US" dirty="0"/>
              <a:t> = 6.2, </a:t>
            </a:r>
            <a:r>
              <a:rPr lang="en-US" i="1" dirty="0" err="1"/>
              <a:t>SD</a:t>
            </a:r>
            <a:r>
              <a:rPr lang="en-US" i="1" baseline="-25000" dirty="0" err="1"/>
              <a:t>t</a:t>
            </a:r>
            <a:r>
              <a:rPr lang="en-US" dirty="0"/>
              <a:t> = 1.8; </a:t>
            </a:r>
            <a:r>
              <a:rPr lang="en-US" i="1" dirty="0"/>
              <a:t>M</a:t>
            </a:r>
            <a:r>
              <a:rPr lang="en-US" i="1" baseline="-25000" dirty="0"/>
              <a:t>t</a:t>
            </a:r>
            <a:r>
              <a:rPr lang="en-US" dirty="0"/>
              <a:t> = 5.2, </a:t>
            </a:r>
            <a:r>
              <a:rPr lang="en-US" i="1" dirty="0" err="1"/>
              <a:t>SD</a:t>
            </a:r>
            <a:r>
              <a:rPr lang="en-US" i="1" baseline="-25000" dirty="0" err="1"/>
              <a:t>t</a:t>
            </a:r>
            <a:r>
              <a:rPr lang="en-US" dirty="0"/>
              <a:t> = </a:t>
            </a:r>
            <a:r>
              <a:rPr lang="en-US" dirty="0" smtClean="0"/>
              <a:t>2.3, </a:t>
            </a:r>
            <a:r>
              <a:rPr lang="en-US" i="1" dirty="0" smtClean="0"/>
              <a:t>d </a:t>
            </a:r>
            <a:r>
              <a:rPr lang="en-US" dirty="0" smtClean="0"/>
              <a:t>= .5.</a:t>
            </a: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endParaRPr lang="en-US" dirty="0"/>
          </a:p>
          <a:p>
            <a:pPr eaLnBrk="0" hangingPunct="0">
              <a:buFont typeface="Arial" pitchFamily="34" charset="0"/>
              <a:buChar char="•"/>
            </a:pPr>
            <a:r>
              <a:rPr lang="en-US" dirty="0"/>
              <a:t>One-way ANOVA showed a significant main effect of treatment</a:t>
            </a:r>
          </a:p>
          <a:p>
            <a:pPr eaLnBrk="0" hangingPunct="0">
              <a:buFont typeface="Arial" pitchFamily="34" charset="0"/>
              <a:buChar char="•"/>
            </a:pPr>
            <a:endParaRPr lang="en-US" dirty="0"/>
          </a:p>
          <a:p>
            <a:pPr eaLnBrk="0" hangingPunct="0">
              <a:buFont typeface="Arial" pitchFamily="34" charset="0"/>
              <a:buChar char="•"/>
            </a:pPr>
            <a:r>
              <a:rPr lang="en-US" dirty="0" err="1"/>
              <a:t>Followup</a:t>
            </a:r>
            <a:r>
              <a:rPr lang="en-US" dirty="0"/>
              <a:t> exploratory analyses on ethnicity showed</a:t>
            </a:r>
          </a:p>
          <a:p>
            <a:pPr lvl="1" eaLnBrk="0" hangingPunct="0">
              <a:buFont typeface="Arial" pitchFamily="34" charset="0"/>
              <a:buChar char="•"/>
            </a:pPr>
            <a:r>
              <a:rPr lang="en-US" dirty="0"/>
              <a:t>A significant main effect of ethnicity; non-White students scored lower than White students</a:t>
            </a:r>
          </a:p>
          <a:p>
            <a:pPr lvl="1" eaLnBrk="0" hangingPunct="0">
              <a:buFont typeface="Arial" pitchFamily="34" charset="0"/>
              <a:buChar char="•"/>
            </a:pPr>
            <a:r>
              <a:rPr lang="en-US" dirty="0"/>
              <a:t>A non-significant advantage of the treatment over control for non-White students (</a:t>
            </a:r>
            <a:r>
              <a:rPr lang="en-US" i="1" dirty="0"/>
              <a:t>d </a:t>
            </a:r>
            <a:r>
              <a:rPr lang="en-US" dirty="0"/>
              <a:t>= .24)</a:t>
            </a:r>
          </a:p>
          <a:p>
            <a:pPr lvl="1" eaLnBrk="0" hangingPunct="0">
              <a:buFont typeface="Arial" pitchFamily="34" charset="0"/>
              <a:buChar char="•"/>
            </a:pPr>
            <a:endParaRPr lang="en-US" dirty="0"/>
          </a:p>
          <a:p>
            <a:pPr eaLnBrk="0" hangingPunct="0">
              <a:buFont typeface="Arial" pitchFamily="34" charset="0"/>
              <a:buChar char="•"/>
            </a:pPr>
            <a:r>
              <a:rPr lang="en-US" dirty="0" err="1"/>
              <a:t>Followup</a:t>
            </a:r>
            <a:r>
              <a:rPr lang="en-US" dirty="0"/>
              <a:t> exploratory analyses on sex showed</a:t>
            </a:r>
          </a:p>
          <a:p>
            <a:pPr lvl="1" eaLnBrk="0" hangingPunct="0">
              <a:buFont typeface="Arial" pitchFamily="34" charset="0"/>
              <a:buChar char="•"/>
            </a:pPr>
            <a:r>
              <a:rPr lang="en-US" dirty="0"/>
              <a:t>No significant sex differences or sex X treatment interaction (</a:t>
            </a:r>
            <a:r>
              <a:rPr lang="en-US" i="1" dirty="0"/>
              <a:t>M</a:t>
            </a:r>
            <a:r>
              <a:rPr lang="en-US" i="1" baseline="-25000" dirty="0"/>
              <a:t>M</a:t>
            </a:r>
            <a:r>
              <a:rPr lang="en-US" i="1" dirty="0"/>
              <a:t> </a:t>
            </a:r>
            <a:r>
              <a:rPr lang="en-US" dirty="0"/>
              <a:t>= 5.4, </a:t>
            </a:r>
            <a:r>
              <a:rPr lang="en-US" i="1" dirty="0"/>
              <a:t>M</a:t>
            </a:r>
            <a:r>
              <a:rPr lang="en-US" i="1" baseline="-25000" dirty="0"/>
              <a:t>F</a:t>
            </a:r>
            <a:r>
              <a:rPr lang="en-US" dirty="0"/>
              <a:t> = 5.9)</a:t>
            </a:r>
          </a:p>
          <a:p>
            <a:pPr lvl="1" eaLnBrk="0" hangingPunct="0">
              <a:buFont typeface="Arial" pitchFamily="34" charset="0"/>
              <a:buChar char="•"/>
            </a:pPr>
            <a:endParaRPr lang="en-US" dirty="0"/>
          </a:p>
          <a:p>
            <a:pPr eaLnBrk="0" hangingPunct="0">
              <a:buFont typeface="Arial" pitchFamily="34" charset="0"/>
              <a:buChar char="•"/>
            </a:pPr>
            <a:r>
              <a:rPr lang="en-US" dirty="0" err="1"/>
              <a:t>Followup</a:t>
            </a:r>
            <a:r>
              <a:rPr lang="en-US" dirty="0"/>
              <a:t> exploratory analyses on Special Education status showed</a:t>
            </a:r>
          </a:p>
          <a:p>
            <a:pPr lvl="1" eaLnBrk="0" hangingPunct="0">
              <a:buFont typeface="Arial" pitchFamily="34" charset="0"/>
              <a:buChar char="•"/>
            </a:pPr>
            <a:r>
              <a:rPr lang="en-US" dirty="0"/>
              <a:t>A significant main effect of Special Ed status; Special Ed students scored lower than Regular students</a:t>
            </a:r>
          </a:p>
          <a:p>
            <a:pPr lvl="1" eaLnBrk="0" hangingPunct="0">
              <a:buFont typeface="Arial" pitchFamily="34" charset="0"/>
              <a:buChar char="•"/>
            </a:pPr>
            <a:r>
              <a:rPr lang="en-US" dirty="0"/>
              <a:t>A significant advantage of the treatment over control for Special Ed students (</a:t>
            </a:r>
            <a:r>
              <a:rPr lang="en-US" i="1" dirty="0"/>
              <a:t>d </a:t>
            </a:r>
            <a:r>
              <a:rPr lang="en-US" dirty="0"/>
              <a:t>= .59)</a:t>
            </a:r>
          </a:p>
          <a:p>
            <a:pPr lvl="1" eaLnBrk="0" hangingPunct="0">
              <a:buFont typeface="Arial" pitchFamily="34" charset="0"/>
              <a:buChar char="•"/>
            </a:pPr>
            <a:endParaRPr lang="en-US" dirty="0"/>
          </a:p>
          <a:p>
            <a:pPr lvl="1" eaLnBrk="0" hangingPunct="0">
              <a:buFont typeface="Arial" pitchFamily="34" charset="0"/>
              <a:buChar char="•"/>
            </a:pPr>
            <a:endParaRPr lang="en-US" dirty="0"/>
          </a:p>
        </p:txBody>
      </p:sp>
      <p:pic>
        <p:nvPicPr>
          <p:cNvPr id="1142" name="Picture 118"/>
          <p:cNvPicPr>
            <a:picLocks noChangeAspect="1" noChangeArrowheads="1"/>
          </p:cNvPicPr>
          <p:nvPr/>
        </p:nvPicPr>
        <p:blipFill>
          <a:blip r:embed="rId23"/>
          <a:srcRect/>
          <a:stretch>
            <a:fillRect/>
          </a:stretch>
        </p:blipFill>
        <p:spPr bwMode="auto">
          <a:xfrm>
            <a:off x="40824150" y="13951839"/>
            <a:ext cx="8153399" cy="490332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722</TotalTime>
  <Words>491</Words>
  <Application>Microsoft Macintosh PowerPoint</Application>
  <PresentationFormat>Custom</PresentationFormat>
  <Paragraphs>99</Paragraphs>
  <Slides>1</Slides>
  <Notes>0</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1</vt:i4>
      </vt:variant>
    </vt:vector>
  </HeadingPairs>
  <TitlesOfParts>
    <vt:vector size="6" baseType="lpstr">
      <vt:lpstr>Blank Presentation</vt:lpstr>
      <vt:lpstr>???</vt:lpstr>
      <vt:lpstr>???</vt:lpstr>
      <vt:lpstr>???</vt:lpstr>
      <vt:lpstr>???</vt:lpstr>
      <vt:lpstr>PowerPoint Presentation</vt:lpstr>
    </vt:vector>
  </TitlesOfParts>
  <Company>LRDC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Schunn</dc:creator>
  <cp:lastModifiedBy>Megan Richardson</cp:lastModifiedBy>
  <cp:revision>56</cp:revision>
  <dcterms:created xsi:type="dcterms:W3CDTF">2010-06-28T20:29:57Z</dcterms:created>
  <dcterms:modified xsi:type="dcterms:W3CDTF">2012-05-24T20:22:24Z</dcterms:modified>
</cp:coreProperties>
</file>