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D7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352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CBEF-7FB5-D74E-A026-1F3946FBE884}" type="datetimeFigureOut">
              <a:rPr lang="en-US" smtClean="0"/>
              <a:t>7/3/12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D7A64-63D3-AD49-8C88-30C34CD13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1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964E-BA7D-9440-9E16-D71DEDBE9877}" type="datetimeFigureOut">
              <a:rPr lang="en-US" smtClean="0"/>
              <a:t>7/3/12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5F8B-5099-0745-85D5-53C90B10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6E69-52E9-224A-841B-1F0441D3245D}" type="datetime1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1BB1-9DAF-2C45-BF23-CBC533760359}" type="datetime1">
              <a:rPr lang="en-US" smtClean="0"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C7D1-3111-CE4E-9855-13667309B921}" type="datetime1">
              <a:rPr lang="en-US" smtClean="0"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2DF1-938B-A04E-8F84-7925C56C32E6}" type="datetime1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8344-6D8F-5E46-9B36-2C0F43A685D0}" type="datetime1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FEE6E8E-DEB4-6E45-9748-5D87D0A2572C}" type="datetime1">
              <a:rPr lang="en-US" smtClean="0"/>
              <a:t>7/3/12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2F4562-0612-F944-95F9-B4D99E9D2F74}" type="datetime1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46F11C7-637A-1F4F-9ADB-E66842ADD3C9}" type="datetime1">
              <a:rPr lang="en-US" smtClean="0"/>
              <a:t>7/3/12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797BB-4F65-F24F-943A-0A0981C8B37C}" type="datetime1">
              <a:rPr lang="en-US" smtClean="0"/>
              <a:t>7/3/12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60F-95A1-754D-BF95-0983507AE24D}" type="datetime1">
              <a:rPr lang="en-US" smtClean="0"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5D24-C92D-5B4C-B795-C3F3CDB4533F}" type="datetime1">
              <a:rPr lang="en-US" smtClean="0"/>
              <a:t>7/3/12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963F-91A0-FB45-BB6B-1DD2185CD469}" type="datetime1">
              <a:rPr lang="en-US" smtClean="0"/>
              <a:t>7/3/12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2C65-8DAE-8E4C-B85E-52681059CC0A}" type="datetime1">
              <a:rPr lang="en-US" smtClean="0"/>
              <a:t>7/3/12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1DA17900-81AA-4D44-A5A4-2383F0EF0C7F}" type="datetime1">
              <a:rPr lang="en-US" smtClean="0"/>
              <a:t>7/3/12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1F2242EA-9D7D-4D42-8731-E70CD43EB7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76200"/>
            <a:ext cx="1134218" cy="7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 spd="slow">
    <p:push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884" y="4223082"/>
            <a:ext cx="2349831" cy="7697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Christian Schunn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LRDC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292" y="532349"/>
            <a:ext cx="2895600" cy="45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9660" y="1565281"/>
            <a:ext cx="12988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741069" y="3281911"/>
            <a:ext cx="2416046" cy="1326059"/>
            <a:chOff x="4975354" y="3259931"/>
            <a:chExt cx="2416046" cy="1326059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66646" y="3259931"/>
              <a:ext cx="1033463" cy="103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4975354" y="4124325"/>
              <a:ext cx="24160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3F6389"/>
                  </a:solidFill>
                  <a:latin typeface="Calibri" charset="0"/>
                </a:rPr>
                <a:t>Temple University</a:t>
              </a:r>
            </a:p>
          </p:txBody>
        </p:sp>
      </p:grp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1034" y="5647527"/>
            <a:ext cx="3962400" cy="31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4223950" y="5933462"/>
            <a:ext cx="3450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3F6389"/>
                </a:solidFill>
                <a:latin typeface="Calibri" charset="0"/>
              </a:rPr>
              <a:t>University of Pennsylvania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0525" y="5181600"/>
            <a:ext cx="295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F6389"/>
                </a:solidFill>
                <a:latin typeface="Calibri" charset="0"/>
              </a:rPr>
              <a:t>Graduate School of Education</a:t>
            </a:r>
            <a:endParaRPr lang="en-US" dirty="0">
              <a:solidFill>
                <a:srgbClr val="3F6389"/>
              </a:solidFill>
              <a:latin typeface="Calibri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259" y="1421218"/>
            <a:ext cx="3984197" cy="252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250858"/>
            <a:ext cx="2057400" cy="5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458933" y="584219"/>
            <a:ext cx="13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Joe </a:t>
            </a:r>
            <a:r>
              <a:rPr lang="en-US" i="1" dirty="0" err="1" smtClean="0"/>
              <a:t>Merlino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82298" y="1824946"/>
            <a:ext cx="151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Chris Schunn</a:t>
            </a:r>
          </a:p>
          <a:p>
            <a:r>
              <a:rPr lang="en-US" i="1" dirty="0" smtClean="0"/>
              <a:t>Tim </a:t>
            </a:r>
            <a:r>
              <a:rPr lang="en-US" i="1" dirty="0" err="1" smtClean="0"/>
              <a:t>Nokes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82298" y="3499974"/>
            <a:ext cx="187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Nora </a:t>
            </a:r>
            <a:r>
              <a:rPr lang="en-US" i="1" dirty="0" err="1" smtClean="0"/>
              <a:t>Newcombe</a:t>
            </a:r>
            <a:endParaRPr lang="en-US" i="1" dirty="0" smtClean="0"/>
          </a:p>
          <a:p>
            <a:r>
              <a:rPr lang="en-US" i="1" dirty="0" smtClean="0"/>
              <a:t>Jennifer </a:t>
            </a:r>
            <a:r>
              <a:rPr lang="en-US" i="1" dirty="0" err="1" smtClean="0"/>
              <a:t>Cromley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57333" y="4975796"/>
            <a:ext cx="181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Andy Porter</a:t>
            </a:r>
          </a:p>
          <a:p>
            <a:r>
              <a:rPr lang="en-US" i="1" dirty="0" smtClean="0"/>
              <a:t>Laura </a:t>
            </a:r>
            <a:r>
              <a:rPr lang="en-US" i="1" dirty="0" err="1" smtClean="0"/>
              <a:t>Desimone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3434" y="5622127"/>
            <a:ext cx="154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Chris Massey</a:t>
            </a:r>
            <a:endParaRPr lang="en-US" i="1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8516"/>
            <a:ext cx="7086600" cy="731838"/>
          </a:xfrm>
        </p:spPr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60362"/>
            <a:ext cx="2362200" cy="3191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Analyze unit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Revise unit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Pilot test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Revise unit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Cohort 1</a:t>
            </a:r>
          </a:p>
          <a:p>
            <a:pPr>
              <a:spcBef>
                <a:spcPts val="0"/>
              </a:spcBef>
            </a:pPr>
            <a:endParaRPr lang="en-US" sz="33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(Revise unit)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Cohort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5141" y="6257738"/>
            <a:ext cx="806824" cy="365125"/>
          </a:xfrm>
        </p:spPr>
        <p:txBody>
          <a:bodyPr/>
          <a:lstStyle/>
          <a:p>
            <a:fld id="{1F2242EA-9D7D-4D42-8731-E70CD43EB7E8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-114300" y="4076699"/>
            <a:ext cx="5181600" cy="76201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524000"/>
            <a:ext cx="11430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Yr 1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2819400"/>
            <a:ext cx="1143000" cy="1295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Yr 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4114800"/>
            <a:ext cx="1143000" cy="1295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Yr 3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541020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Yr 4</a:t>
            </a: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05400" y="2435934"/>
            <a:ext cx="2362200" cy="3821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Analyze unit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Revise unit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Pilot test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Revise unit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Cohort 1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127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(Revise unit)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Cohort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127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009081"/>
            <a:ext cx="16010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Units 1+2</a:t>
            </a:r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1009080"/>
            <a:ext cx="2086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Units 3,4,5, 6</a:t>
            </a:r>
            <a:endParaRPr lang="en-US" sz="2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38200" y="2830638"/>
            <a:ext cx="65980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9576" y="4113212"/>
            <a:ext cx="65980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8337" y="5408612"/>
            <a:ext cx="65980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free time: What gets deleted?</a:t>
            </a:r>
          </a:p>
          <a:p>
            <a:r>
              <a:rPr lang="en-US" dirty="0" smtClean="0"/>
              <a:t>Which elements are worthy of emphasis (and who/how decide)?</a:t>
            </a:r>
          </a:p>
          <a:p>
            <a:r>
              <a:rPr lang="en-US" dirty="0" smtClean="0"/>
              <a:t>What role of content reviewers?</a:t>
            </a:r>
          </a:p>
          <a:p>
            <a:r>
              <a:rPr lang="en-US" dirty="0" smtClean="0"/>
              <a:t>Modify general curriculum or enacted curriculum?</a:t>
            </a:r>
          </a:p>
          <a:p>
            <a:r>
              <a:rPr lang="en-US" dirty="0" smtClean="0"/>
              <a:t>What is fidelity of implementation (activity or principle)?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505200" cy="4648200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FontTx/>
              <a:buNone/>
            </a:pPr>
            <a:r>
              <a:rPr lang="en-US" sz="1800" b="1" dirty="0"/>
              <a:t>Strong + Moderate Practice Guide Recommendations</a:t>
            </a:r>
            <a:endParaRPr lang="en-US" sz="1600" dirty="0">
              <a:solidFill>
                <a:srgbClr val="800000"/>
              </a:solidFill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</a:pPr>
            <a:r>
              <a:rPr lang="en-US" sz="1600" dirty="0">
                <a:solidFill>
                  <a:srgbClr val="800000"/>
                </a:solidFill>
              </a:rPr>
              <a:t>Interleave worked example solutions and problem-solving exercises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</a:pPr>
            <a:r>
              <a:rPr lang="en-US" sz="1600" dirty="0">
                <a:solidFill>
                  <a:srgbClr val="800000"/>
                </a:solidFill>
              </a:rPr>
              <a:t>Ask deep explanatory questions 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</a:pPr>
            <a:r>
              <a:rPr lang="en-US" sz="1600" dirty="0">
                <a:solidFill>
                  <a:srgbClr val="004080"/>
                </a:solidFill>
              </a:rPr>
              <a:t>Combine graphics with verbal descriptions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</a:pPr>
            <a:r>
              <a:rPr lang="en-US" sz="1600" dirty="0">
                <a:solidFill>
                  <a:srgbClr val="004080"/>
                </a:solidFill>
              </a:rPr>
              <a:t>Connect and integrate abstract and concrete representations of concepts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</a:pPr>
            <a:r>
              <a:rPr lang="en-US" sz="1600" dirty="0">
                <a:solidFill>
                  <a:srgbClr val="008000"/>
                </a:solidFill>
              </a:rPr>
              <a:t>Using quizzing to promote learning</a:t>
            </a:r>
          </a:p>
          <a:p>
            <a:pPr marL="838200" lvl="1" indent="-381000">
              <a:spcBef>
                <a:spcPts val="0"/>
              </a:spcBef>
              <a:buFont typeface="Arial" charset="0"/>
              <a:buAutoNum type="arabicPeriod"/>
            </a:pPr>
            <a:r>
              <a:rPr lang="en-US" sz="1400" dirty="0">
                <a:solidFill>
                  <a:srgbClr val="008000"/>
                </a:solidFill>
              </a:rPr>
              <a:t>Use pre-questions to introduce a new topic</a:t>
            </a:r>
            <a:endParaRPr lang="en-US" sz="1400" dirty="0"/>
          </a:p>
          <a:p>
            <a:pPr marL="838200" lvl="1" indent="-381000">
              <a:spcBef>
                <a:spcPts val="0"/>
              </a:spcBef>
              <a:buFont typeface="Arial" charset="0"/>
              <a:buAutoNum type="arabicPeriod"/>
            </a:pPr>
            <a:r>
              <a:rPr lang="en-US" sz="1400" dirty="0">
                <a:solidFill>
                  <a:srgbClr val="333300"/>
                </a:solidFill>
              </a:rPr>
              <a:t>Use quizzes to re-expose students to key content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</a:pPr>
            <a:r>
              <a:rPr lang="en-US" sz="1600" dirty="0">
                <a:solidFill>
                  <a:srgbClr val="333300"/>
                </a:solidFill>
              </a:rPr>
              <a:t>Space learning over time</a:t>
            </a:r>
            <a:r>
              <a:rPr lang="en-US" sz="1600" dirty="0">
                <a:solidFill>
                  <a:srgbClr val="191919"/>
                </a:solidFill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962400" cy="5105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800" b="1" dirty="0" err="1"/>
              <a:t>CaSE</a:t>
            </a:r>
            <a:r>
              <a:rPr lang="en-US" sz="1800" b="1" dirty="0"/>
              <a:t> </a:t>
            </a:r>
            <a:r>
              <a:rPr lang="en-US" sz="1800" b="1" dirty="0" err="1"/>
              <a:t>CogSci</a:t>
            </a:r>
            <a:r>
              <a:rPr lang="en-US" sz="1800" b="1" dirty="0"/>
              <a:t> Principles Guiding Modifications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800000"/>
                </a:solidFill>
              </a:rPr>
              <a:t>Contrasting cases (Pitt)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800000"/>
                </a:solidFill>
              </a:rPr>
              <a:t>Introduce key concepts through active comparison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800000"/>
                </a:solidFill>
              </a:rPr>
              <a:t>Generate explanation questions to be answered through later activities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800000"/>
                </a:solidFill>
              </a:rPr>
              <a:t>Revisit concepts in later readings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4080"/>
                </a:solidFill>
              </a:rPr>
              <a:t>Visualizations (Temple)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4080"/>
                </a:solidFill>
              </a:rPr>
              <a:t>Connect captions to figures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4080"/>
                </a:solidFill>
              </a:rPr>
              <a:t>Explain figure conventions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4080"/>
                </a:solidFill>
              </a:rPr>
              <a:t>Explain nature of abstractions in figures + diagrams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8000"/>
                </a:solidFill>
              </a:rPr>
              <a:t>Prior Knowledge (Penn)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8000"/>
                </a:solidFill>
              </a:rPr>
              <a:t>Evoke prior knowledge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008000"/>
                </a:solidFill>
              </a:rPr>
              <a:t>Explicitly provide data/experiences which strongly contradict prior misconceptions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33300"/>
                </a:solidFill>
              </a:rPr>
              <a:t>Distributed embedded assessments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333300"/>
                </a:solidFill>
              </a:rPr>
              <a:t>Daily warm-up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333300"/>
                </a:solidFill>
              </a:rPr>
              <a:t>Weekly quiz (lagged Qs) + review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333300"/>
                </a:solidFill>
              </a:rPr>
              <a:t>End of unit + year cumulative exams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28600" y="228600"/>
            <a:ext cx="7543800" cy="12192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IES Practice Guide  &amp; 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CaSE Cognitive Science Principles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2133600"/>
            <a:ext cx="838200" cy="4343400"/>
            <a:chOff x="2688" y="1344"/>
            <a:chExt cx="528" cy="2736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2688" y="1344"/>
              <a:ext cx="528" cy="720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2688" y="2112"/>
              <a:ext cx="528" cy="720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2688" y="2880"/>
              <a:ext cx="528" cy="576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2688" y="3504"/>
              <a:ext cx="528" cy="576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 flipH="1">
            <a:off x="4051300" y="2146300"/>
            <a:ext cx="838200" cy="4343400"/>
            <a:chOff x="2688" y="1344"/>
            <a:chExt cx="528" cy="2736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688" y="1344"/>
              <a:ext cx="528" cy="720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2688" y="2112"/>
              <a:ext cx="528" cy="720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688" y="2880"/>
              <a:ext cx="528" cy="576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688" y="3504"/>
              <a:ext cx="528" cy="576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0200"/>
            <a:ext cx="7393766" cy="1119399"/>
          </a:xfrm>
        </p:spPr>
        <p:txBody>
          <a:bodyPr>
            <a:normAutofit/>
          </a:bodyPr>
          <a:lstStyle/>
          <a:p>
            <a:r>
              <a:rPr lang="en-US" dirty="0" smtClean="0"/>
              <a:t>Systematically applying cognitive science </a:t>
            </a:r>
            <a:r>
              <a:rPr lang="en-US" u="sng" dirty="0" smtClean="0"/>
              <a:t>principles</a:t>
            </a:r>
            <a:r>
              <a:rPr lang="en-US" dirty="0" smtClean="0"/>
              <a:t> to </a:t>
            </a:r>
            <a:r>
              <a:rPr lang="en-US" i="1" dirty="0" smtClean="0"/>
              <a:t>improve existing </a:t>
            </a:r>
            <a:r>
              <a:rPr lang="en-US" dirty="0" smtClean="0"/>
              <a:t>middle school science </a:t>
            </a:r>
            <a:r>
              <a:rPr lang="en-US" u="sng" dirty="0" smtClean="0"/>
              <a:t>curricula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3079" y="3013502"/>
            <a:ext cx="31003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595959"/>
                </a:solidFill>
                <a:effectLst>
                  <a:outerShdw blurRad="508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Eurostile"/>
                <a:cs typeface="Eurostile"/>
              </a:rPr>
              <a:t>Curricula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595959"/>
                </a:solidFill>
                <a:effectLst>
                  <a:outerShdw blurRad="508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Eurostile"/>
                <a:cs typeface="Eurostile"/>
              </a:rPr>
              <a:t>Textbook (Holt)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595959"/>
                </a:solidFill>
                <a:effectLst>
                  <a:outerShdw blurRad="508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Eurostile"/>
                <a:cs typeface="Eurostile"/>
              </a:rPr>
              <a:t>Hands-on (FOSS)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900" y="2828836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595959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Principles: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595959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Contrasting cases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595959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Visualizations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595959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Prior Knowledge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595959"/>
                </a:solidFill>
                <a:effectLst>
                  <a:outerShdw blurRad="50800" dist="12700" dir="2700000">
                    <a:srgbClr val="000000">
                      <a:alpha val="43000"/>
                    </a:srgbClr>
                  </a:outerShdw>
                </a:effectLst>
              </a:rPr>
              <a:t>Spaced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2410" y="3187700"/>
            <a:ext cx="82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595959"/>
                </a:solidFill>
              </a:rPr>
              <a:t>X</a:t>
            </a:r>
            <a:endParaRPr lang="en-US" sz="6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3 units /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Group 174"/>
          <p:cNvGraphicFramePr>
            <a:graphicFrameLocks noGrp="1"/>
          </p:cNvGraphicFramePr>
          <p:nvPr/>
        </p:nvGraphicFramePr>
        <p:xfrm>
          <a:off x="33717" y="1905000"/>
          <a:ext cx="7736540" cy="3200400"/>
        </p:xfrm>
        <a:graphic>
          <a:graphicData uri="http://schemas.openxmlformats.org/drawingml/2006/table">
            <a:tbl>
              <a:tblPr/>
              <a:tblGrid>
                <a:gridCol w="1923145"/>
                <a:gridCol w="1923145"/>
                <a:gridCol w="1923145"/>
                <a:gridCol w="1967105"/>
              </a:tblGrid>
              <a:tr h="976799"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Curriculum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Biological</a:t>
                      </a:r>
                    </a:p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Sciences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Earth</a:t>
                      </a:r>
                    </a:p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Sciences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Physical</a:t>
                      </a:r>
                    </a:p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Bold" pitchFamily="1" charset="0"/>
                          <a:ea typeface="ＭＳ Ｐゴシック" charset="-128"/>
                          <a:cs typeface="ＭＳ Ｐゴシック" charset="-128"/>
                        </a:rPr>
                        <a:t>Sciences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8000"/>
                    </a:solidFill>
                  </a:tcPr>
                </a:tc>
              </a:tr>
              <a:tr h="975997"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Holt (Textbook)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Cells, Heredity,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&amp; Classification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Inside the Restless Earth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Introduction to Matter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604"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1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FOSS </a:t>
                      </a:r>
                    </a:p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1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(Hands-on)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1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Diversity of Life</a:t>
                      </a:r>
                    </a:p>
                    <a:p>
                      <a:pPr marL="0" marR="0" lvl="0" indent="0" algn="ctr" defTabSz="4806950" rtl="0" eaLnBrk="1" fontAlgn="base" latinLnBrk="0" hangingPunct="1">
                        <a:lnSpc>
                          <a:spcPts val="2000"/>
                        </a:lnSpc>
                        <a:spcBef>
                          <a:spcPts val="7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1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Populations &amp; Ecosystems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1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Earth History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1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NA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Experiment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9250" y="1371600"/>
          <a:ext cx="7042150" cy="229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50"/>
                <a:gridCol w="2243574"/>
                <a:gridCol w="29380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</a:t>
                      </a:r>
                      <a:r>
                        <a:rPr lang="en-US" baseline="0" dirty="0" smtClean="0"/>
                        <a:t>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 on modifications / </a:t>
                      </a:r>
                      <a:r>
                        <a:rPr lang="en-US" dirty="0" err="1" smtClean="0"/>
                        <a:t>cogsci</a:t>
                      </a:r>
                      <a:r>
                        <a:rPr lang="en-US" dirty="0" smtClean="0"/>
                        <a:t> principles </a:t>
                      </a:r>
                      <a:r>
                        <a:rPr lang="en-US" sz="1400" dirty="0" smtClean="0"/>
                        <a:t>(some content)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Matched # hours of PD focused</a:t>
                      </a:r>
                      <a:r>
                        <a:rPr lang="en-US" baseline="0" dirty="0" smtClean="0"/>
                        <a:t> on underlying science content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Experiment implemented separately for each curriculum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andomly assign schools to condition (stratified within district)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Holt: School District of Philadelphia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FOSS: Pittsburgh Public, Delaware Schools, ???</a:t>
            </a:r>
          </a:p>
          <a:p>
            <a:pPr>
              <a:buFont typeface="Arial"/>
              <a:buChar char="•"/>
            </a:pPr>
            <a:r>
              <a:rPr lang="en-US" dirty="0" smtClean="0"/>
              <a:t> 30 schools per condition </a:t>
            </a:r>
            <a:r>
              <a:rPr lang="en-US" dirty="0" err="1" smtClean="0"/>
              <a:t>x</a:t>
            </a:r>
            <a:r>
              <a:rPr lang="en-US" dirty="0" smtClean="0"/>
              <a:t> 2 curricula = 180 schools = X0,000 students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 Track students for 2 years (through 3 units)</a:t>
            </a:r>
          </a:p>
          <a:p>
            <a:pPr>
              <a:buFont typeface="Arial"/>
              <a:buChar char="•"/>
            </a:pPr>
            <a:r>
              <a:rPr lang="en-US" dirty="0" smtClean="0"/>
              <a:t> Student measures: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end-of-unit tests (closely aligned)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state science tests (loosely aligned)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13522"/>
            <a:ext cx="7086600" cy="1042751"/>
          </a:xfrm>
        </p:spPr>
        <p:txBody>
          <a:bodyPr/>
          <a:lstStyle/>
          <a:p>
            <a:r>
              <a:rPr lang="en-US" dirty="0" smtClean="0"/>
              <a:t>Contrasting cases </a:t>
            </a:r>
            <a:br>
              <a:rPr lang="en-US" dirty="0" smtClean="0"/>
            </a:br>
            <a:r>
              <a:rPr lang="en-US" sz="3600" dirty="0" smtClean="0"/>
              <a:t>(Same? Different?)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80181"/>
            <a:ext cx="4267200" cy="29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80181"/>
            <a:ext cx="4267200" cy="29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799" y="3781508"/>
            <a:ext cx="4267201" cy="29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228600"/>
            <a:ext cx="5334000" cy="46482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 anchorCtr="1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2741" y="1828801"/>
            <a:ext cx="5446059" cy="4876799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50460" y="1835338"/>
            <a:ext cx="5831540" cy="479406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2241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T. </a:t>
            </a:r>
            <a:r>
              <a:rPr lang="en-US" sz="2400" b="1" dirty="0" err="1" smtClean="0">
                <a:solidFill>
                  <a:schemeClr val="tx1"/>
                </a:solidFill>
              </a:rPr>
              <a:t>rex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267200"/>
            <a:ext cx="2398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found in marine environments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moves by swimming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eats plankton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9460" y="3960673"/>
            <a:ext cx="20215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found in African rainforests</a:t>
            </a:r>
          </a:p>
          <a:p>
            <a:pPr>
              <a:buFont typeface="Arial"/>
              <a:buChar char="•"/>
            </a:pPr>
            <a:r>
              <a:rPr lang="en-US" dirty="0" smtClean="0"/>
              <a:t> also walks on all fours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eats fruits, leaves, and small animals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5862935"/>
            <a:ext cx="1183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Bonobo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5950705"/>
            <a:ext cx="1369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Barnacle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438400" y="6858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l</a:t>
            </a:r>
            <a:r>
              <a:rPr lang="en-US" dirty="0" smtClean="0">
                <a:solidFill>
                  <a:schemeClr val="tx1"/>
                </a:solidFill>
              </a:rPr>
              <a:t>ived 65 to 68 million yrs ago</a:t>
            </a:r>
          </a:p>
          <a:p>
            <a:pPr>
              <a:buFont typeface="Arial"/>
              <a:buChar char="•"/>
            </a:pPr>
            <a:r>
              <a:rPr lang="en-US" dirty="0" smtClean="0"/>
              <a:t> ate other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1560" y="1905000"/>
            <a:ext cx="1704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found on land</a:t>
            </a:r>
          </a:p>
          <a:p>
            <a:pPr>
              <a:buFont typeface="Arial"/>
              <a:buChar char="•"/>
            </a:pPr>
            <a:r>
              <a:rPr lang="en-US" dirty="0" smtClean="0"/>
              <a:t> move by walking upright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2667000"/>
            <a:ext cx="27069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i="1" dirty="0" smtClean="0">
                <a:solidFill>
                  <a:srgbClr val="008000"/>
                </a:solidFill>
              </a:rPr>
              <a:t> made up of many different kinds of cells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solidFill>
                  <a:srgbClr val="008000"/>
                </a:solidFill>
              </a:rPr>
              <a:t> each cell has nucleus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solidFill>
                  <a:srgbClr val="008000"/>
                </a:solidFill>
              </a:rPr>
              <a:t> move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solidFill>
                  <a:srgbClr val="008000"/>
                </a:solidFill>
              </a:rPr>
              <a:t> ingest food found in environment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solidFill>
                  <a:srgbClr val="008000"/>
                </a:solidFill>
              </a:rPr>
              <a:t> reproduce sexually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68" y="247524"/>
            <a:ext cx="2617293" cy="3539688"/>
          </a:xfrm>
        </p:spPr>
        <p:txBody>
          <a:bodyPr/>
          <a:lstStyle/>
          <a:p>
            <a:r>
              <a:rPr lang="en-US" dirty="0" smtClean="0"/>
              <a:t>Followed by reading/lecture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917" y="146094"/>
            <a:ext cx="47990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0201"/>
            <a:ext cx="4222376" cy="838200"/>
          </a:xfrm>
        </p:spPr>
        <p:txBody>
          <a:bodyPr/>
          <a:lstStyle/>
          <a:p>
            <a:r>
              <a:rPr lang="en-US" dirty="0" smtClean="0"/>
              <a:t>E.g., Help with zoom 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p4fig1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1"/>
            <a:ext cx="442695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AutoShape 142"/>
          <p:cNvSpPr>
            <a:spLocks noChangeArrowheads="1"/>
          </p:cNvSpPr>
          <p:nvPr/>
        </p:nvSpPr>
        <p:spPr bwMode="auto">
          <a:xfrm>
            <a:off x="4953000" y="2438401"/>
            <a:ext cx="4114800" cy="3124200"/>
          </a:xfrm>
          <a:prstGeom prst="wedgeRoundRectCallout">
            <a:avLst>
              <a:gd name="adj1" fmla="val -43750"/>
              <a:gd name="adj2" fmla="val 74898"/>
              <a:gd name="adj3" fmla="val 16667"/>
            </a:avLst>
          </a:prstGeom>
          <a:solidFill>
            <a:srgbClr val="003F81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charset="0"/>
              </a:rPr>
              <a:t>The circle located above and to the right of the microscope illustrates what it would look like if one was looking into the microscope.</a:t>
            </a:r>
            <a:endParaRPr lang="en-US" sz="1800" dirty="0">
              <a:solidFill>
                <a:schemeClr val="bg1"/>
              </a:solidFill>
              <a:latin typeface="Calibri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</a:rPr>
              <a:t>This image also uses a “zoom-out” convention in that part of the image is at a much higher level of magnification than the rest</a:t>
            </a:r>
            <a:r>
              <a:rPr lang="en-US" sz="1800" dirty="0">
                <a:solidFill>
                  <a:schemeClr val="bg1"/>
                </a:solidFill>
                <a:latin typeface="Calibri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0201"/>
            <a:ext cx="7086600" cy="1524000"/>
          </a:xfrm>
        </p:spPr>
        <p:txBody>
          <a:bodyPr/>
          <a:lstStyle/>
          <a:p>
            <a:r>
              <a:rPr lang="en-US" dirty="0" smtClean="0"/>
              <a:t>E.g., Children confuse genotype &amp; phenotype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EA-9D7D-4D42-8731-E70CD43EB7E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14897"/>
            <a:ext cx="4987394" cy="3300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AutoShape 157"/>
          <p:cNvSpPr>
            <a:spLocks noChangeArrowheads="1"/>
          </p:cNvSpPr>
          <p:nvPr/>
        </p:nvSpPr>
        <p:spPr bwMode="auto">
          <a:xfrm>
            <a:off x="5257800" y="2133601"/>
            <a:ext cx="3810000" cy="2057400"/>
          </a:xfrm>
          <a:prstGeom prst="wedgeRoundRectCallout">
            <a:avLst>
              <a:gd name="adj1" fmla="val -48412"/>
              <a:gd name="adj2" fmla="val 61435"/>
              <a:gd name="adj3" fmla="val 1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charset="0"/>
              </a:rPr>
              <a:t>How come two black labs could have a puppy with a yellow phenotype but two yellow labs could not have a puppy with a black phenotype?</a:t>
            </a:r>
          </a:p>
        </p:txBody>
      </p:sp>
      <p:sp>
        <p:nvSpPr>
          <p:cNvPr id="7" name="AutoShape 158"/>
          <p:cNvSpPr>
            <a:spLocks noChangeArrowheads="1"/>
          </p:cNvSpPr>
          <p:nvPr/>
        </p:nvSpPr>
        <p:spPr bwMode="auto">
          <a:xfrm>
            <a:off x="5257800" y="4495800"/>
            <a:ext cx="3810000" cy="1676400"/>
          </a:xfrm>
          <a:prstGeom prst="wedgeRoundRectCallout">
            <a:avLst>
              <a:gd name="adj1" fmla="val -50000"/>
              <a:gd name="adj2" fmla="val 76241"/>
              <a:gd name="adj3" fmla="val 1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bg1"/>
                </a:solidFill>
                <a:latin typeface="Calibri" charset="0"/>
              </a:rPr>
              <a:t>Can a puppy with a black phenotype have a yellow allele as part of its genotype?</a:t>
            </a:r>
          </a:p>
          <a:p>
            <a:r>
              <a:rPr lang="en-US" sz="2000">
                <a:solidFill>
                  <a:schemeClr val="bg1"/>
                </a:solidFill>
                <a:latin typeface="Calibri" charset="0"/>
              </a:rPr>
              <a:t>Why or why not?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701</Words>
  <Application>Microsoft Macintosh PowerPoint</Application>
  <PresentationFormat>On-screen Show (4:3)</PresentationFormat>
  <Paragraphs>159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Metal</vt:lpstr>
      <vt:lpstr>PowerPoint Presentation</vt:lpstr>
      <vt:lpstr>Goal</vt:lpstr>
      <vt:lpstr>Modify 3 units / Curriculum</vt:lpstr>
      <vt:lpstr>Effectiveness Experiment</vt:lpstr>
      <vt:lpstr>Contrasting cases  (Same? Different?)</vt:lpstr>
      <vt:lpstr>PowerPoint Presentation</vt:lpstr>
      <vt:lpstr>Followed by reading/lecture</vt:lpstr>
      <vt:lpstr>Visualizations</vt:lpstr>
      <vt:lpstr>Prior Knowledge</vt:lpstr>
      <vt:lpstr>Development process</vt:lpstr>
      <vt:lpstr>Issues</vt:lpstr>
      <vt:lpstr>PowerPoint Presentation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Science Applied to Middle School Science Curricula</dc:title>
  <dc:creator>Chris Schunn</dc:creator>
  <cp:lastModifiedBy>Megan Richardson</cp:lastModifiedBy>
  <cp:revision>29</cp:revision>
  <dcterms:created xsi:type="dcterms:W3CDTF">2009-06-08T12:04:02Z</dcterms:created>
  <dcterms:modified xsi:type="dcterms:W3CDTF">2012-07-03T13:03:11Z</dcterms:modified>
</cp:coreProperties>
</file>